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1"/>
  </p:notesMasterIdLst>
  <p:handoutMasterIdLst>
    <p:handoutMasterId r:id="rId32"/>
  </p:handoutMasterIdLst>
  <p:sldIdLst>
    <p:sldId id="256" r:id="rId2"/>
    <p:sldId id="321" r:id="rId3"/>
    <p:sldId id="310" r:id="rId4"/>
    <p:sldId id="341" r:id="rId5"/>
    <p:sldId id="323" r:id="rId6"/>
    <p:sldId id="316" r:id="rId7"/>
    <p:sldId id="259" r:id="rId8"/>
    <p:sldId id="336" r:id="rId9"/>
    <p:sldId id="373" r:id="rId10"/>
    <p:sldId id="374" r:id="rId11"/>
    <p:sldId id="284" r:id="rId12"/>
    <p:sldId id="317" r:id="rId13"/>
    <p:sldId id="334" r:id="rId14"/>
    <p:sldId id="338" r:id="rId15"/>
    <p:sldId id="314" r:id="rId16"/>
    <p:sldId id="339" r:id="rId17"/>
    <p:sldId id="335" r:id="rId18"/>
    <p:sldId id="325" r:id="rId19"/>
    <p:sldId id="327" r:id="rId20"/>
    <p:sldId id="326" r:id="rId21"/>
    <p:sldId id="298" r:id="rId22"/>
    <p:sldId id="285" r:id="rId23"/>
    <p:sldId id="283" r:id="rId24"/>
    <p:sldId id="337" r:id="rId25"/>
    <p:sldId id="324" r:id="rId26"/>
    <p:sldId id="375" r:id="rId27"/>
    <p:sldId id="372" r:id="rId28"/>
    <p:sldId id="371" r:id="rId29"/>
    <p:sldId id="322" r:id="rId30"/>
  </p:sldIdLst>
  <p:sldSz cx="12192000" cy="6858000"/>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Energy Balance" id="{14F8F669-C04F-5340-89B1-61A7C9DE0E5D}">
          <p14:sldIdLst>
            <p14:sldId id="256"/>
            <p14:sldId id="321"/>
            <p14:sldId id="310"/>
            <p14:sldId id="341"/>
            <p14:sldId id="323"/>
            <p14:sldId id="316"/>
            <p14:sldId id="259"/>
            <p14:sldId id="336"/>
            <p14:sldId id="373"/>
            <p14:sldId id="374"/>
            <p14:sldId id="284"/>
            <p14:sldId id="317"/>
            <p14:sldId id="334"/>
            <p14:sldId id="338"/>
            <p14:sldId id="314"/>
            <p14:sldId id="339"/>
            <p14:sldId id="335"/>
            <p14:sldId id="325"/>
            <p14:sldId id="327"/>
            <p14:sldId id="326"/>
            <p14:sldId id="298"/>
            <p14:sldId id="285"/>
            <p14:sldId id="283"/>
            <p14:sldId id="337"/>
            <p14:sldId id="324"/>
            <p14:sldId id="375"/>
            <p14:sldId id="372"/>
            <p14:sldId id="371"/>
            <p14:sldId id="32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269"/>
    <p:restoredTop sz="75426"/>
  </p:normalViewPr>
  <p:slideViewPr>
    <p:cSldViewPr snapToGrid="0" snapToObjects="1">
      <p:cViewPr varScale="1">
        <p:scale>
          <a:sx n="82" d="100"/>
          <a:sy n="82" d="100"/>
        </p:scale>
        <p:origin x="1032" y="176"/>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5B9C4BC-49AA-9E44-983B-BEC9DC4B4A3C}"/>
              </a:ext>
            </a:extLst>
          </p:cNvPr>
          <p:cNvSpPr>
            <a:spLocks noGrp="1"/>
          </p:cNvSpPr>
          <p:nvPr>
            <p:ph type="hdr" sz="quarter"/>
          </p:nvPr>
        </p:nvSpPr>
        <p:spPr>
          <a:xfrm>
            <a:off x="0" y="1"/>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CF7914C5-17D0-364E-A0D6-6E0C8E1E5B7F}"/>
              </a:ext>
            </a:extLst>
          </p:cNvPr>
          <p:cNvSpPr>
            <a:spLocks noGrp="1"/>
          </p:cNvSpPr>
          <p:nvPr>
            <p:ph type="dt" sz="quarter" idx="1"/>
          </p:nvPr>
        </p:nvSpPr>
        <p:spPr>
          <a:xfrm>
            <a:off x="5179484" y="1"/>
            <a:ext cx="3962400" cy="344091"/>
          </a:xfrm>
          <a:prstGeom prst="rect">
            <a:avLst/>
          </a:prstGeom>
        </p:spPr>
        <p:txBody>
          <a:bodyPr vert="horz" lIns="91440" tIns="45720" rIns="91440" bIns="45720" rtlCol="0"/>
          <a:lstStyle>
            <a:lvl1pPr algn="r">
              <a:defRPr sz="1200"/>
            </a:lvl1pPr>
          </a:lstStyle>
          <a:p>
            <a:fld id="{537FFE2C-1976-2F46-BA17-0EAB37EB540C}" type="datetimeFigureOut">
              <a:rPr lang="en-US" smtClean="0"/>
              <a:t>9/25/18</a:t>
            </a:fld>
            <a:endParaRPr lang="en-US"/>
          </a:p>
        </p:txBody>
      </p:sp>
      <p:sp>
        <p:nvSpPr>
          <p:cNvPr id="4" name="Footer Placeholder 3">
            <a:extLst>
              <a:ext uri="{FF2B5EF4-FFF2-40B4-BE49-F238E27FC236}">
                <a16:creationId xmlns:a16="http://schemas.microsoft.com/office/drawing/2014/main" id="{57446CF8-4198-F749-B4A2-007987DCFC14}"/>
              </a:ext>
            </a:extLst>
          </p:cNvPr>
          <p:cNvSpPr>
            <a:spLocks noGrp="1"/>
          </p:cNvSpPr>
          <p:nvPr>
            <p:ph type="ftr" sz="quarter" idx="2"/>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D37566EC-BC5B-784F-BAD6-3DED5E38FE37}"/>
              </a:ext>
            </a:extLst>
          </p:cNvPr>
          <p:cNvSpPr>
            <a:spLocks noGrp="1"/>
          </p:cNvSpPr>
          <p:nvPr>
            <p:ph type="sldNum" sz="quarter" idx="3"/>
          </p:nvPr>
        </p:nvSpPr>
        <p:spPr>
          <a:xfrm>
            <a:off x="5179484" y="6513910"/>
            <a:ext cx="3962400" cy="344090"/>
          </a:xfrm>
          <a:prstGeom prst="rect">
            <a:avLst/>
          </a:prstGeom>
        </p:spPr>
        <p:txBody>
          <a:bodyPr vert="horz" lIns="91440" tIns="45720" rIns="91440" bIns="45720" rtlCol="0" anchor="b"/>
          <a:lstStyle>
            <a:lvl1pPr algn="r">
              <a:defRPr sz="1200"/>
            </a:lvl1pPr>
          </a:lstStyle>
          <a:p>
            <a:fld id="{0670BA62-0C69-FB44-9910-D178C0558F0E}" type="slidenum">
              <a:rPr lang="en-US" smtClean="0"/>
              <a:t>‹#›</a:t>
            </a:fld>
            <a:endParaRPr lang="en-US"/>
          </a:p>
        </p:txBody>
      </p:sp>
    </p:spTree>
    <p:extLst>
      <p:ext uri="{BB962C8B-B14F-4D97-AF65-F5344CB8AC3E}">
        <p14:creationId xmlns:p14="http://schemas.microsoft.com/office/powerpoint/2010/main" val="256543310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79484" y="1"/>
            <a:ext cx="3962400" cy="344091"/>
          </a:xfrm>
          <a:prstGeom prst="rect">
            <a:avLst/>
          </a:prstGeom>
        </p:spPr>
        <p:txBody>
          <a:bodyPr vert="horz" lIns="91440" tIns="45720" rIns="91440" bIns="45720" rtlCol="0"/>
          <a:lstStyle>
            <a:lvl1pPr algn="r">
              <a:defRPr sz="1200"/>
            </a:lvl1pPr>
          </a:lstStyle>
          <a:p>
            <a:fld id="{21CA50EA-D765-AA42-9865-A841D7D08EE5}" type="datetimeFigureOut">
              <a:rPr lang="en-US" smtClean="0"/>
              <a:t>9/25/18</a:t>
            </a:fld>
            <a:endParaRPr lang="en-US"/>
          </a:p>
        </p:txBody>
      </p:sp>
      <p:sp>
        <p:nvSpPr>
          <p:cNvPr id="4" name="Slide Image Placeholder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6D889E68-5F60-0644-9CE3-A298452CF895}" type="slidenum">
              <a:rPr lang="en-US" smtClean="0"/>
              <a:t>‹#›</a:t>
            </a:fld>
            <a:endParaRPr lang="en-US"/>
          </a:p>
        </p:txBody>
      </p:sp>
    </p:spTree>
    <p:extLst>
      <p:ext uri="{BB962C8B-B14F-4D97-AF65-F5344CB8AC3E}">
        <p14:creationId xmlns:p14="http://schemas.microsoft.com/office/powerpoint/2010/main" val="20674023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D889E68-5F60-0644-9CE3-A298452CF895}" type="slidenum">
              <a:rPr lang="en-US" smtClean="0"/>
              <a:t>1</a:t>
            </a:fld>
            <a:endParaRPr lang="en-US"/>
          </a:p>
        </p:txBody>
      </p:sp>
    </p:spTree>
    <p:extLst>
      <p:ext uri="{BB962C8B-B14F-4D97-AF65-F5344CB8AC3E}">
        <p14:creationId xmlns:p14="http://schemas.microsoft.com/office/powerpoint/2010/main" val="30018905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Impact of weight loss on the components of total energy expenditure (TEE). Energy-restricted weight loss impacts every component of energy expenditure. The absolute levels of resting energy expenditure (REE) decline from a loss of metabolic mass and enhanced metabolic efficiency. </a:t>
            </a:r>
            <a:r>
              <a:rPr lang="en-US" sz="1200" b="0" i="0" kern="1200" dirty="0" err="1">
                <a:solidFill>
                  <a:schemeClr val="tx1"/>
                </a:solidFill>
                <a:effectLst/>
                <a:latin typeface="+mn-lt"/>
                <a:ea typeface="+mn-ea"/>
                <a:cs typeface="+mn-cs"/>
              </a:rPr>
              <a:t>Nonresting</a:t>
            </a:r>
            <a:r>
              <a:rPr lang="en-US" sz="1200" b="0" i="0" kern="1200" dirty="0">
                <a:solidFill>
                  <a:schemeClr val="tx1"/>
                </a:solidFill>
                <a:effectLst/>
                <a:latin typeface="+mn-lt"/>
                <a:ea typeface="+mn-ea"/>
                <a:cs typeface="+mn-cs"/>
              </a:rPr>
              <a:t> energy expenditure (NREE) declines, unless the level of physical activity and its associated exercise activity thermogenesis (EAT) are substantially increased. This increase must overcome the decline in the TEF that results from lower energy consumption and a decline in </a:t>
            </a:r>
            <a:r>
              <a:rPr lang="en-US" sz="1200" b="0" i="0" kern="1200" dirty="0" err="1">
                <a:solidFill>
                  <a:schemeClr val="tx1"/>
                </a:solidFill>
                <a:effectLst/>
                <a:latin typeface="+mn-lt"/>
                <a:ea typeface="+mn-ea"/>
                <a:cs typeface="+mn-cs"/>
              </a:rPr>
              <a:t>nonexercise</a:t>
            </a:r>
            <a:r>
              <a:rPr lang="en-US" sz="1200" b="0" i="0" kern="1200" dirty="0">
                <a:solidFill>
                  <a:schemeClr val="tx1"/>
                </a:solidFill>
                <a:effectLst/>
                <a:latin typeface="+mn-lt"/>
                <a:ea typeface="+mn-ea"/>
                <a:cs typeface="+mn-cs"/>
              </a:rPr>
              <a:t> activity thermogenesis (NEAT) related to loss in overall mass. Increased energetic efficiency of EAT, NEAT, and potentially TEF contribute to the overall decline in NREE.</a:t>
            </a:r>
            <a:endParaRPr lang="en-US" dirty="0"/>
          </a:p>
        </p:txBody>
      </p:sp>
      <p:sp>
        <p:nvSpPr>
          <p:cNvPr id="4" name="Slide Number Placeholder 3"/>
          <p:cNvSpPr>
            <a:spLocks noGrp="1"/>
          </p:cNvSpPr>
          <p:nvPr>
            <p:ph type="sldNum" sz="quarter" idx="10"/>
          </p:nvPr>
        </p:nvSpPr>
        <p:spPr/>
        <p:txBody>
          <a:bodyPr/>
          <a:lstStyle/>
          <a:p>
            <a:fld id="{6D889E68-5F60-0644-9CE3-A298452CF895}" type="slidenum">
              <a:rPr lang="en-US" smtClean="0"/>
              <a:t>10</a:t>
            </a:fld>
            <a:endParaRPr lang="en-US"/>
          </a:p>
        </p:txBody>
      </p:sp>
    </p:spTree>
    <p:extLst>
      <p:ext uri="{BB962C8B-B14F-4D97-AF65-F5344CB8AC3E}">
        <p14:creationId xmlns:p14="http://schemas.microsoft.com/office/powerpoint/2010/main" val="30422334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D889E68-5F60-0644-9CE3-A298452CF895}" type="slidenum">
              <a:rPr lang="en-US" smtClean="0"/>
              <a:t>11</a:t>
            </a:fld>
            <a:endParaRPr lang="en-US"/>
          </a:p>
        </p:txBody>
      </p:sp>
    </p:spTree>
    <p:extLst>
      <p:ext uri="{BB962C8B-B14F-4D97-AF65-F5344CB8AC3E}">
        <p14:creationId xmlns:p14="http://schemas.microsoft.com/office/powerpoint/2010/main" val="15124719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a:t>
            </a:r>
            <a:r>
              <a:rPr lang="en-US" baseline="0" dirty="0"/>
              <a:t> here at 9:30</a:t>
            </a:r>
            <a:endParaRPr lang="en-US" dirty="0"/>
          </a:p>
        </p:txBody>
      </p:sp>
      <p:sp>
        <p:nvSpPr>
          <p:cNvPr id="4" name="Slide Number Placeholder 3"/>
          <p:cNvSpPr>
            <a:spLocks noGrp="1"/>
          </p:cNvSpPr>
          <p:nvPr>
            <p:ph type="sldNum" sz="quarter" idx="10"/>
          </p:nvPr>
        </p:nvSpPr>
        <p:spPr/>
        <p:txBody>
          <a:bodyPr/>
          <a:lstStyle/>
          <a:p>
            <a:fld id="{6D889E68-5F60-0644-9CE3-A298452CF895}" type="slidenum">
              <a:rPr lang="en-US" smtClean="0"/>
              <a:t>12</a:t>
            </a:fld>
            <a:endParaRPr lang="en-US"/>
          </a:p>
        </p:txBody>
      </p:sp>
    </p:spTree>
    <p:extLst>
      <p:ext uri="{BB962C8B-B14F-4D97-AF65-F5344CB8AC3E}">
        <p14:creationId xmlns:p14="http://schemas.microsoft.com/office/powerpoint/2010/main" val="12293297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major factors that contribute to the BMR are age (declines with</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age), sex (approximately 11 % higher in males) and body mass, particularly</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fat-free (or lean) mass. Up to 85 % of the variance in BMR can</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be explained by these factors,</a:t>
            </a:r>
          </a:p>
        </p:txBody>
      </p:sp>
      <p:sp>
        <p:nvSpPr>
          <p:cNvPr id="4" name="Slide Number Placeholder 3"/>
          <p:cNvSpPr>
            <a:spLocks noGrp="1"/>
          </p:cNvSpPr>
          <p:nvPr>
            <p:ph type="sldNum" sz="quarter" idx="10"/>
          </p:nvPr>
        </p:nvSpPr>
        <p:spPr/>
        <p:txBody>
          <a:bodyPr/>
          <a:lstStyle/>
          <a:p>
            <a:fld id="{6D889E68-5F60-0644-9CE3-A298452CF895}" type="slidenum">
              <a:rPr lang="en-US" smtClean="0"/>
              <a:t>13</a:t>
            </a:fld>
            <a:endParaRPr lang="en-US"/>
          </a:p>
        </p:txBody>
      </p:sp>
    </p:spTree>
    <p:extLst>
      <p:ext uri="{BB962C8B-B14F-4D97-AF65-F5344CB8AC3E}">
        <p14:creationId xmlns:p14="http://schemas.microsoft.com/office/powerpoint/2010/main" val="5571565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D889E68-5F60-0644-9CE3-A298452CF895}" type="slidenum">
              <a:rPr lang="en-US" smtClean="0"/>
              <a:t>14</a:t>
            </a:fld>
            <a:endParaRPr lang="en-US"/>
          </a:p>
        </p:txBody>
      </p:sp>
    </p:spTree>
    <p:extLst>
      <p:ext uri="{BB962C8B-B14F-4D97-AF65-F5344CB8AC3E}">
        <p14:creationId xmlns:p14="http://schemas.microsoft.com/office/powerpoint/2010/main" val="12135213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 am 155 </a:t>
            </a:r>
            <a:r>
              <a:rPr lang="en-US" sz="1200" kern="1200" dirty="0" err="1">
                <a:solidFill>
                  <a:schemeClr val="tx1"/>
                </a:solidFill>
                <a:effectLst/>
                <a:latin typeface="+mn-lt"/>
                <a:ea typeface="+mn-ea"/>
                <a:cs typeface="+mn-cs"/>
              </a:rPr>
              <a:t>lbs</a:t>
            </a:r>
            <a:r>
              <a:rPr lang="en-US" sz="1200" kern="1200" dirty="0">
                <a:solidFill>
                  <a:schemeClr val="tx1"/>
                </a:solidFill>
                <a:effectLst/>
                <a:latin typeface="+mn-lt"/>
                <a:ea typeface="+mn-ea"/>
                <a:cs typeface="+mn-cs"/>
              </a:rPr>
              <a:t>, 80% fat free mass and male so 520 + 1043 - 195</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major factors that contribute to the BMR are age (declines with</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age), sex (approximately 11 % higher in males) and body mass, particularly</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fat-free (or lean) mass. Up to 85 % of the variance in BMR can</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be explained by these factors,</a:t>
            </a:r>
          </a:p>
          <a:p>
            <a:r>
              <a:rPr lang="en-US" dirty="0"/>
              <a:t>1043</a:t>
            </a:r>
          </a:p>
          <a:p>
            <a:endParaRPr lang="en-US" dirty="0"/>
          </a:p>
        </p:txBody>
      </p:sp>
      <p:sp>
        <p:nvSpPr>
          <p:cNvPr id="4" name="Slide Number Placeholder 3"/>
          <p:cNvSpPr>
            <a:spLocks noGrp="1"/>
          </p:cNvSpPr>
          <p:nvPr>
            <p:ph type="sldNum" sz="quarter" idx="10"/>
          </p:nvPr>
        </p:nvSpPr>
        <p:spPr/>
        <p:txBody>
          <a:bodyPr/>
          <a:lstStyle/>
          <a:p>
            <a:fld id="{6D889E68-5F60-0644-9CE3-A298452CF895}" type="slidenum">
              <a:rPr lang="en-US" smtClean="0"/>
              <a:t>15</a:t>
            </a:fld>
            <a:endParaRPr lang="en-US"/>
          </a:p>
        </p:txBody>
      </p:sp>
    </p:spTree>
    <p:extLst>
      <p:ext uri="{BB962C8B-B14F-4D97-AF65-F5344CB8AC3E}">
        <p14:creationId xmlns:p14="http://schemas.microsoft.com/office/powerpoint/2010/main" val="9035970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D889E68-5F60-0644-9CE3-A298452CF895}" type="slidenum">
              <a:rPr lang="en-US" smtClean="0"/>
              <a:t>16</a:t>
            </a:fld>
            <a:endParaRPr lang="en-US"/>
          </a:p>
        </p:txBody>
      </p:sp>
    </p:spTree>
    <p:extLst>
      <p:ext uri="{BB962C8B-B14F-4D97-AF65-F5344CB8AC3E}">
        <p14:creationId xmlns:p14="http://schemas.microsoft.com/office/powerpoint/2010/main" val="22305997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D889E68-5F60-0644-9CE3-A298452CF895}" type="slidenum">
              <a:rPr lang="en-US" smtClean="0"/>
              <a:t>17</a:t>
            </a:fld>
            <a:endParaRPr lang="en-US"/>
          </a:p>
        </p:txBody>
      </p:sp>
    </p:spTree>
    <p:extLst>
      <p:ext uri="{BB962C8B-B14F-4D97-AF65-F5344CB8AC3E}">
        <p14:creationId xmlns:p14="http://schemas.microsoft.com/office/powerpoint/2010/main" val="37619265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D889E68-5F60-0644-9CE3-A298452CF895}" type="slidenum">
              <a:rPr lang="en-US" smtClean="0"/>
              <a:t>18</a:t>
            </a:fld>
            <a:endParaRPr lang="en-US"/>
          </a:p>
        </p:txBody>
      </p:sp>
    </p:spTree>
    <p:extLst>
      <p:ext uri="{BB962C8B-B14F-4D97-AF65-F5344CB8AC3E}">
        <p14:creationId xmlns:p14="http://schemas.microsoft.com/office/powerpoint/2010/main" val="4904674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D889E68-5F60-0644-9CE3-A298452CF895}" type="slidenum">
              <a:rPr lang="en-US" smtClean="0"/>
              <a:t>19</a:t>
            </a:fld>
            <a:endParaRPr lang="en-US"/>
          </a:p>
        </p:txBody>
      </p:sp>
    </p:spTree>
    <p:extLst>
      <p:ext uri="{BB962C8B-B14F-4D97-AF65-F5344CB8AC3E}">
        <p14:creationId xmlns:p14="http://schemas.microsoft.com/office/powerpoint/2010/main" val="17253263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D889E68-5F60-0644-9CE3-A298452CF895}" type="slidenum">
              <a:rPr lang="en-US" smtClean="0"/>
              <a:t>2</a:t>
            </a:fld>
            <a:endParaRPr lang="en-US"/>
          </a:p>
        </p:txBody>
      </p:sp>
    </p:spTree>
    <p:extLst>
      <p:ext uri="{BB962C8B-B14F-4D97-AF65-F5344CB8AC3E}">
        <p14:creationId xmlns:p14="http://schemas.microsoft.com/office/powerpoint/2010/main" val="24076064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Play video if here at 9:45</a:t>
            </a:r>
          </a:p>
        </p:txBody>
      </p:sp>
      <p:sp>
        <p:nvSpPr>
          <p:cNvPr id="4" name="Slide Number Placeholder 3"/>
          <p:cNvSpPr>
            <a:spLocks noGrp="1"/>
          </p:cNvSpPr>
          <p:nvPr>
            <p:ph type="sldNum" sz="quarter" idx="10"/>
          </p:nvPr>
        </p:nvSpPr>
        <p:spPr/>
        <p:txBody>
          <a:bodyPr/>
          <a:lstStyle/>
          <a:p>
            <a:fld id="{6D889E68-5F60-0644-9CE3-A298452CF895}" type="slidenum">
              <a:rPr lang="en-US" smtClean="0"/>
              <a:t>20</a:t>
            </a:fld>
            <a:endParaRPr lang="en-US"/>
          </a:p>
        </p:txBody>
      </p:sp>
    </p:spTree>
    <p:extLst>
      <p:ext uri="{BB962C8B-B14F-4D97-AF65-F5344CB8AC3E}">
        <p14:creationId xmlns:p14="http://schemas.microsoft.com/office/powerpoint/2010/main" val="102040867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 here at 9:50</a:t>
            </a:r>
          </a:p>
        </p:txBody>
      </p:sp>
      <p:sp>
        <p:nvSpPr>
          <p:cNvPr id="4" name="Slide Number Placeholder 3"/>
          <p:cNvSpPr>
            <a:spLocks noGrp="1"/>
          </p:cNvSpPr>
          <p:nvPr>
            <p:ph type="sldNum" sz="quarter" idx="10"/>
          </p:nvPr>
        </p:nvSpPr>
        <p:spPr/>
        <p:txBody>
          <a:bodyPr/>
          <a:lstStyle/>
          <a:p>
            <a:fld id="{6D889E68-5F60-0644-9CE3-A298452CF895}" type="slidenum">
              <a:rPr lang="en-US" smtClean="0"/>
              <a:t>21</a:t>
            </a:fld>
            <a:endParaRPr lang="en-US"/>
          </a:p>
        </p:txBody>
      </p:sp>
    </p:spTree>
    <p:extLst>
      <p:ext uri="{BB962C8B-B14F-4D97-AF65-F5344CB8AC3E}">
        <p14:creationId xmlns:p14="http://schemas.microsoft.com/office/powerpoint/2010/main" val="6888042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D889E68-5F60-0644-9CE3-A298452CF895}" type="slidenum">
              <a:rPr lang="en-US" smtClean="0"/>
              <a:t>22</a:t>
            </a:fld>
            <a:endParaRPr lang="en-US"/>
          </a:p>
        </p:txBody>
      </p:sp>
    </p:spTree>
    <p:extLst>
      <p:ext uri="{BB962C8B-B14F-4D97-AF65-F5344CB8AC3E}">
        <p14:creationId xmlns:p14="http://schemas.microsoft.com/office/powerpoint/2010/main" val="42224848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Those with sustained</a:t>
            </a:r>
            <a:r>
              <a:rPr lang="en-US" baseline="0" dirty="0"/>
              <a:t> weight loss, did so even in spite of a more pronounced  reduction in RMR after 6 years</a:t>
            </a:r>
            <a:endParaRPr lang="en-US" dirty="0"/>
          </a:p>
        </p:txBody>
      </p:sp>
      <p:sp>
        <p:nvSpPr>
          <p:cNvPr id="4" name="Slide Number Placeholder 3"/>
          <p:cNvSpPr>
            <a:spLocks noGrp="1"/>
          </p:cNvSpPr>
          <p:nvPr>
            <p:ph type="sldNum" sz="quarter" idx="10"/>
          </p:nvPr>
        </p:nvSpPr>
        <p:spPr/>
        <p:txBody>
          <a:bodyPr/>
          <a:lstStyle/>
          <a:p>
            <a:fld id="{6D889E68-5F60-0644-9CE3-A298452CF895}" type="slidenum">
              <a:rPr lang="en-US" smtClean="0"/>
              <a:t>23</a:t>
            </a:fld>
            <a:endParaRPr lang="en-US"/>
          </a:p>
        </p:txBody>
      </p:sp>
    </p:spTree>
    <p:extLst>
      <p:ext uri="{BB962C8B-B14F-4D97-AF65-F5344CB8AC3E}">
        <p14:creationId xmlns:p14="http://schemas.microsoft.com/office/powerpoint/2010/main" val="10394317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D889E68-5F60-0644-9CE3-A298452CF895}" type="slidenum">
              <a:rPr lang="en-US" smtClean="0"/>
              <a:t>24</a:t>
            </a:fld>
            <a:endParaRPr lang="en-US"/>
          </a:p>
        </p:txBody>
      </p:sp>
    </p:spTree>
    <p:extLst>
      <p:ext uri="{BB962C8B-B14F-4D97-AF65-F5344CB8AC3E}">
        <p14:creationId xmlns:p14="http://schemas.microsoft.com/office/powerpoint/2010/main" val="42326504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D889E68-5F60-0644-9CE3-A298452CF895}" type="slidenum">
              <a:rPr lang="en-US" smtClean="0"/>
              <a:t>25</a:t>
            </a:fld>
            <a:endParaRPr lang="en-US"/>
          </a:p>
        </p:txBody>
      </p:sp>
    </p:spTree>
    <p:extLst>
      <p:ext uri="{BB962C8B-B14F-4D97-AF65-F5344CB8AC3E}">
        <p14:creationId xmlns:p14="http://schemas.microsoft.com/office/powerpoint/2010/main" val="399699258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D889E68-5F60-0644-9CE3-A298452CF895}" type="slidenum">
              <a:rPr lang="en-US" smtClean="0"/>
              <a:t>26</a:t>
            </a:fld>
            <a:endParaRPr lang="en-US"/>
          </a:p>
        </p:txBody>
      </p:sp>
    </p:spTree>
    <p:extLst>
      <p:ext uri="{BB962C8B-B14F-4D97-AF65-F5344CB8AC3E}">
        <p14:creationId xmlns:p14="http://schemas.microsoft.com/office/powerpoint/2010/main" val="239750810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D889E68-5F60-0644-9CE3-A298452CF895}" type="slidenum">
              <a:rPr lang="en-US" smtClean="0"/>
              <a:t>27</a:t>
            </a:fld>
            <a:endParaRPr lang="en-US"/>
          </a:p>
        </p:txBody>
      </p:sp>
    </p:spTree>
    <p:extLst>
      <p:ext uri="{BB962C8B-B14F-4D97-AF65-F5344CB8AC3E}">
        <p14:creationId xmlns:p14="http://schemas.microsoft.com/office/powerpoint/2010/main" val="56295346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D889E68-5F60-0644-9CE3-A298452CF895}" type="slidenum">
              <a:rPr lang="en-US" smtClean="0"/>
              <a:t>28</a:t>
            </a:fld>
            <a:endParaRPr lang="en-US"/>
          </a:p>
        </p:txBody>
      </p:sp>
    </p:spTree>
    <p:extLst>
      <p:ext uri="{BB962C8B-B14F-4D97-AF65-F5344CB8AC3E}">
        <p14:creationId xmlns:p14="http://schemas.microsoft.com/office/powerpoint/2010/main" val="413052337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D889E68-5F60-0644-9CE3-A298452CF895}" type="slidenum">
              <a:rPr lang="en-US" smtClean="0"/>
              <a:t>29</a:t>
            </a:fld>
            <a:endParaRPr lang="en-US"/>
          </a:p>
        </p:txBody>
      </p:sp>
    </p:spTree>
    <p:extLst>
      <p:ext uri="{BB962C8B-B14F-4D97-AF65-F5344CB8AC3E}">
        <p14:creationId xmlns:p14="http://schemas.microsoft.com/office/powerpoint/2010/main" val="10517054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 here at 9:20</a:t>
            </a:r>
          </a:p>
        </p:txBody>
      </p:sp>
      <p:sp>
        <p:nvSpPr>
          <p:cNvPr id="4" name="Slide Number Placeholder 3"/>
          <p:cNvSpPr>
            <a:spLocks noGrp="1"/>
          </p:cNvSpPr>
          <p:nvPr>
            <p:ph type="sldNum" sz="quarter" idx="10"/>
          </p:nvPr>
        </p:nvSpPr>
        <p:spPr/>
        <p:txBody>
          <a:bodyPr/>
          <a:lstStyle/>
          <a:p>
            <a:fld id="{6D889E68-5F60-0644-9CE3-A298452CF895}" type="slidenum">
              <a:rPr lang="en-US" smtClean="0"/>
              <a:t>3</a:t>
            </a:fld>
            <a:endParaRPr lang="en-US"/>
          </a:p>
        </p:txBody>
      </p:sp>
    </p:spTree>
    <p:extLst>
      <p:ext uri="{BB962C8B-B14F-4D97-AF65-F5344CB8AC3E}">
        <p14:creationId xmlns:p14="http://schemas.microsoft.com/office/powerpoint/2010/main" val="7759606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D889E68-5F60-0644-9CE3-A298452CF895}" type="slidenum">
              <a:rPr lang="en-US" smtClean="0"/>
              <a:t>4</a:t>
            </a:fld>
            <a:endParaRPr lang="en-US"/>
          </a:p>
        </p:txBody>
      </p:sp>
    </p:spTree>
    <p:extLst>
      <p:ext uri="{BB962C8B-B14F-4D97-AF65-F5344CB8AC3E}">
        <p14:creationId xmlns:p14="http://schemas.microsoft.com/office/powerpoint/2010/main" val="17588337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D889E68-5F60-0644-9CE3-A298452CF895}" type="slidenum">
              <a:rPr lang="en-US" smtClean="0"/>
              <a:t>5</a:t>
            </a:fld>
            <a:endParaRPr lang="en-US"/>
          </a:p>
        </p:txBody>
      </p:sp>
    </p:spTree>
    <p:extLst>
      <p:ext uri="{BB962C8B-B14F-4D97-AF65-F5344CB8AC3E}">
        <p14:creationId xmlns:p14="http://schemas.microsoft.com/office/powerpoint/2010/main" val="1518048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D889E68-5F60-0644-9CE3-A298452CF895}" type="slidenum">
              <a:rPr lang="en-US" smtClean="0"/>
              <a:t>6</a:t>
            </a:fld>
            <a:endParaRPr lang="en-US"/>
          </a:p>
        </p:txBody>
      </p:sp>
    </p:spTree>
    <p:extLst>
      <p:ext uri="{BB962C8B-B14F-4D97-AF65-F5344CB8AC3E}">
        <p14:creationId xmlns:p14="http://schemas.microsoft.com/office/powerpoint/2010/main" val="28451277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Impact of weight loss on the components of total energy expenditure (TEE). Energy-restricted weight loss impacts every component of energy expenditure. The absolute levels of resting energy expenditure (REE) decline from a loss of metabolic mass and enhanced metabolic efficiency. </a:t>
            </a:r>
            <a:r>
              <a:rPr lang="en-US" sz="1200" b="0" i="0" kern="1200" dirty="0" err="1">
                <a:solidFill>
                  <a:schemeClr val="tx1"/>
                </a:solidFill>
                <a:effectLst/>
                <a:latin typeface="+mn-lt"/>
                <a:ea typeface="+mn-ea"/>
                <a:cs typeface="+mn-cs"/>
              </a:rPr>
              <a:t>Nonresting</a:t>
            </a:r>
            <a:r>
              <a:rPr lang="en-US" sz="1200" b="0" i="0" kern="1200" dirty="0">
                <a:solidFill>
                  <a:schemeClr val="tx1"/>
                </a:solidFill>
                <a:effectLst/>
                <a:latin typeface="+mn-lt"/>
                <a:ea typeface="+mn-ea"/>
                <a:cs typeface="+mn-cs"/>
              </a:rPr>
              <a:t> energy expenditure (NREE) declines, unless the level of physical activity and its associated exercise activity thermogenesis (EAT) are substantially increased. This increase must overcome the decline in the TEF that results from lower energy consumption and a decline in </a:t>
            </a:r>
            <a:r>
              <a:rPr lang="en-US" sz="1200" b="0" i="0" kern="1200" dirty="0" err="1">
                <a:solidFill>
                  <a:schemeClr val="tx1"/>
                </a:solidFill>
                <a:effectLst/>
                <a:latin typeface="+mn-lt"/>
                <a:ea typeface="+mn-ea"/>
                <a:cs typeface="+mn-cs"/>
              </a:rPr>
              <a:t>nonexercise</a:t>
            </a:r>
            <a:r>
              <a:rPr lang="en-US" sz="1200" b="0" i="0" kern="1200" dirty="0">
                <a:solidFill>
                  <a:schemeClr val="tx1"/>
                </a:solidFill>
                <a:effectLst/>
                <a:latin typeface="+mn-lt"/>
                <a:ea typeface="+mn-ea"/>
                <a:cs typeface="+mn-cs"/>
              </a:rPr>
              <a:t> activity thermogenesis (NEAT) related to loss in overall mass. Increased energetic efficiency of EAT, NEAT, and potentially TEF contribute to the overall decline in NREE.</a:t>
            </a:r>
            <a:endParaRPr lang="en-US" dirty="0"/>
          </a:p>
        </p:txBody>
      </p:sp>
      <p:sp>
        <p:nvSpPr>
          <p:cNvPr id="4" name="Slide Number Placeholder 3"/>
          <p:cNvSpPr>
            <a:spLocks noGrp="1"/>
          </p:cNvSpPr>
          <p:nvPr>
            <p:ph type="sldNum" sz="quarter" idx="10"/>
          </p:nvPr>
        </p:nvSpPr>
        <p:spPr/>
        <p:txBody>
          <a:bodyPr/>
          <a:lstStyle/>
          <a:p>
            <a:fld id="{6D889E68-5F60-0644-9CE3-A298452CF895}" type="slidenum">
              <a:rPr lang="en-US" smtClean="0"/>
              <a:t>7</a:t>
            </a:fld>
            <a:endParaRPr lang="en-US"/>
          </a:p>
        </p:txBody>
      </p:sp>
    </p:spTree>
    <p:extLst>
      <p:ext uri="{BB962C8B-B14F-4D97-AF65-F5344CB8AC3E}">
        <p14:creationId xmlns:p14="http://schemas.microsoft.com/office/powerpoint/2010/main" val="19193974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We know the sleeping metabolic rate is about 5 percent less than resting metabolic rate when you’re awake</a:t>
            </a:r>
            <a:endParaRPr lang="en-US" dirty="0"/>
          </a:p>
        </p:txBody>
      </p:sp>
      <p:sp>
        <p:nvSpPr>
          <p:cNvPr id="4" name="Slide Number Placeholder 3"/>
          <p:cNvSpPr>
            <a:spLocks noGrp="1"/>
          </p:cNvSpPr>
          <p:nvPr>
            <p:ph type="sldNum" sz="quarter" idx="5"/>
          </p:nvPr>
        </p:nvSpPr>
        <p:spPr/>
        <p:txBody>
          <a:bodyPr/>
          <a:lstStyle/>
          <a:p>
            <a:fld id="{6D889E68-5F60-0644-9CE3-A298452CF895}" type="slidenum">
              <a:rPr lang="en-US" smtClean="0"/>
              <a:t>8</a:t>
            </a:fld>
            <a:endParaRPr lang="en-US"/>
          </a:p>
        </p:txBody>
      </p:sp>
    </p:spTree>
    <p:extLst>
      <p:ext uri="{BB962C8B-B14F-4D97-AF65-F5344CB8AC3E}">
        <p14:creationId xmlns:p14="http://schemas.microsoft.com/office/powerpoint/2010/main" val="36704075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D889E68-5F60-0644-9CE3-A298452CF895}" type="slidenum">
              <a:rPr lang="en-US" smtClean="0"/>
              <a:t>9</a:t>
            </a:fld>
            <a:endParaRPr lang="en-US"/>
          </a:p>
        </p:txBody>
      </p:sp>
    </p:spTree>
    <p:extLst>
      <p:ext uri="{BB962C8B-B14F-4D97-AF65-F5344CB8AC3E}">
        <p14:creationId xmlns:p14="http://schemas.microsoft.com/office/powerpoint/2010/main" val="16135498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C78E6069-A653-0C4F-8BD3-6550F8F9B9D4}" type="datetimeFigureOut">
              <a:rPr lang="en-US" smtClean="0"/>
              <a:t>9/25/18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EB75768-6742-8640-A0F7-47FB4FF20F64}" type="slidenum">
              <a:rPr lang="en-US" smtClean="0"/>
              <a:t>‹#›</a:t>
            </a:fld>
            <a:endParaRPr lang="en-US"/>
          </a:p>
        </p:txBody>
      </p:sp>
    </p:spTree>
    <p:extLst>
      <p:ext uri="{BB962C8B-B14F-4D97-AF65-F5344CB8AC3E}">
        <p14:creationId xmlns:p14="http://schemas.microsoft.com/office/powerpoint/2010/main" val="4672792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8E6069-A653-0C4F-8BD3-6550F8F9B9D4}" type="datetimeFigureOut">
              <a:rPr lang="en-US" smtClean="0"/>
              <a:t>9/25/18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EB75768-6742-8640-A0F7-47FB4FF20F64}" type="slidenum">
              <a:rPr lang="en-US" smtClean="0"/>
              <a:t>‹#›</a:t>
            </a:fld>
            <a:endParaRPr lang="en-US"/>
          </a:p>
        </p:txBody>
      </p:sp>
    </p:spTree>
    <p:extLst>
      <p:ext uri="{BB962C8B-B14F-4D97-AF65-F5344CB8AC3E}">
        <p14:creationId xmlns:p14="http://schemas.microsoft.com/office/powerpoint/2010/main" val="11725188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8E6069-A653-0C4F-8BD3-6550F8F9B9D4}" type="datetimeFigureOut">
              <a:rPr lang="en-US" smtClean="0"/>
              <a:t>9/25/18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EB75768-6742-8640-A0F7-47FB4FF20F64}" type="slidenum">
              <a:rPr lang="en-US" smtClean="0"/>
              <a:t>‹#›</a:t>
            </a:fld>
            <a:endParaRPr lang="en-US"/>
          </a:p>
        </p:txBody>
      </p:sp>
    </p:spTree>
    <p:extLst>
      <p:ext uri="{BB962C8B-B14F-4D97-AF65-F5344CB8AC3E}">
        <p14:creationId xmlns:p14="http://schemas.microsoft.com/office/powerpoint/2010/main" val="12147704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8E6069-A653-0C4F-8BD3-6550F8F9B9D4}" type="datetimeFigureOut">
              <a:rPr lang="en-US" smtClean="0"/>
              <a:t>9/25/18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EB75768-6742-8640-A0F7-47FB4FF20F64}" type="slidenum">
              <a:rPr lang="en-US" smtClean="0"/>
              <a:t>‹#›</a:t>
            </a:fld>
            <a:endParaRPr lang="en-US"/>
          </a:p>
        </p:txBody>
      </p:sp>
    </p:spTree>
    <p:extLst>
      <p:ext uri="{BB962C8B-B14F-4D97-AF65-F5344CB8AC3E}">
        <p14:creationId xmlns:p14="http://schemas.microsoft.com/office/powerpoint/2010/main" val="18530069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8E6069-A653-0C4F-8BD3-6550F8F9B9D4}" type="datetimeFigureOut">
              <a:rPr lang="en-US" smtClean="0"/>
              <a:t>9/25/18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EB75768-6742-8640-A0F7-47FB4FF20F64}" type="slidenum">
              <a:rPr lang="en-US" smtClean="0"/>
              <a:t>‹#›</a:t>
            </a:fld>
            <a:endParaRPr lang="en-US"/>
          </a:p>
        </p:txBody>
      </p:sp>
    </p:spTree>
    <p:extLst>
      <p:ext uri="{BB962C8B-B14F-4D97-AF65-F5344CB8AC3E}">
        <p14:creationId xmlns:p14="http://schemas.microsoft.com/office/powerpoint/2010/main" val="11782294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78E6069-A653-0C4F-8BD3-6550F8F9B9D4}" type="datetimeFigureOut">
              <a:rPr lang="en-US" smtClean="0"/>
              <a:t>9/25/18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EB75768-6742-8640-A0F7-47FB4FF20F64}" type="slidenum">
              <a:rPr lang="en-US" smtClean="0"/>
              <a:t>‹#›</a:t>
            </a:fld>
            <a:endParaRPr lang="en-US"/>
          </a:p>
        </p:txBody>
      </p:sp>
    </p:spTree>
    <p:extLst>
      <p:ext uri="{BB962C8B-B14F-4D97-AF65-F5344CB8AC3E}">
        <p14:creationId xmlns:p14="http://schemas.microsoft.com/office/powerpoint/2010/main" val="5564638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78E6069-A653-0C4F-8BD3-6550F8F9B9D4}" type="datetimeFigureOut">
              <a:rPr lang="en-US" smtClean="0"/>
              <a:t>9/25/18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EB75768-6742-8640-A0F7-47FB4FF20F64}" type="slidenum">
              <a:rPr lang="en-US" smtClean="0"/>
              <a:t>‹#›</a:t>
            </a:fld>
            <a:endParaRPr lang="en-US"/>
          </a:p>
        </p:txBody>
      </p:sp>
    </p:spTree>
    <p:extLst>
      <p:ext uri="{BB962C8B-B14F-4D97-AF65-F5344CB8AC3E}">
        <p14:creationId xmlns:p14="http://schemas.microsoft.com/office/powerpoint/2010/main" val="1974678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78E6069-A653-0C4F-8BD3-6550F8F9B9D4}" type="datetimeFigureOut">
              <a:rPr lang="en-US" smtClean="0"/>
              <a:t>9/25/18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EB75768-6742-8640-A0F7-47FB4FF20F64}" type="slidenum">
              <a:rPr lang="en-US" smtClean="0"/>
              <a:t>‹#›</a:t>
            </a:fld>
            <a:endParaRPr lang="en-US"/>
          </a:p>
        </p:txBody>
      </p:sp>
    </p:spTree>
    <p:extLst>
      <p:ext uri="{BB962C8B-B14F-4D97-AF65-F5344CB8AC3E}">
        <p14:creationId xmlns:p14="http://schemas.microsoft.com/office/powerpoint/2010/main" val="9792144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8E6069-A653-0C4F-8BD3-6550F8F9B9D4}" type="datetimeFigureOut">
              <a:rPr lang="en-US" smtClean="0"/>
              <a:t>9/25/18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EB75768-6742-8640-A0F7-47FB4FF20F64}" type="slidenum">
              <a:rPr lang="en-US" smtClean="0"/>
              <a:t>‹#›</a:t>
            </a:fld>
            <a:endParaRPr lang="en-US"/>
          </a:p>
        </p:txBody>
      </p:sp>
    </p:spTree>
    <p:extLst>
      <p:ext uri="{BB962C8B-B14F-4D97-AF65-F5344CB8AC3E}">
        <p14:creationId xmlns:p14="http://schemas.microsoft.com/office/powerpoint/2010/main" val="14899229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8E6069-A653-0C4F-8BD3-6550F8F9B9D4}" type="datetimeFigureOut">
              <a:rPr lang="en-US" smtClean="0"/>
              <a:t>9/25/18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EB75768-6742-8640-A0F7-47FB4FF20F64}" type="slidenum">
              <a:rPr lang="en-US" smtClean="0"/>
              <a:t>‹#›</a:t>
            </a:fld>
            <a:endParaRPr lang="en-US"/>
          </a:p>
        </p:txBody>
      </p:sp>
    </p:spTree>
    <p:extLst>
      <p:ext uri="{BB962C8B-B14F-4D97-AF65-F5344CB8AC3E}">
        <p14:creationId xmlns:p14="http://schemas.microsoft.com/office/powerpoint/2010/main" val="14752932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8E6069-A653-0C4F-8BD3-6550F8F9B9D4}" type="datetimeFigureOut">
              <a:rPr lang="en-US" smtClean="0"/>
              <a:t>9/25/18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EB75768-6742-8640-A0F7-47FB4FF20F64}" type="slidenum">
              <a:rPr lang="en-US" smtClean="0"/>
              <a:t>‹#›</a:t>
            </a:fld>
            <a:endParaRPr lang="en-US"/>
          </a:p>
        </p:txBody>
      </p:sp>
    </p:spTree>
    <p:extLst>
      <p:ext uri="{BB962C8B-B14F-4D97-AF65-F5344CB8AC3E}">
        <p14:creationId xmlns:p14="http://schemas.microsoft.com/office/powerpoint/2010/main" val="4076661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8E6069-A653-0C4F-8BD3-6550F8F9B9D4}" type="datetimeFigureOut">
              <a:rPr lang="en-US" smtClean="0"/>
              <a:t>9/25/18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EB75768-6742-8640-A0F7-47FB4FF20F64}" type="slidenum">
              <a:rPr lang="en-US" smtClean="0"/>
              <a:t>‹#›</a:t>
            </a:fld>
            <a:endParaRPr lang="en-US"/>
          </a:p>
        </p:txBody>
      </p:sp>
    </p:spTree>
    <p:extLst>
      <p:ext uri="{BB962C8B-B14F-4D97-AF65-F5344CB8AC3E}">
        <p14:creationId xmlns:p14="http://schemas.microsoft.com/office/powerpoint/2010/main" val="12338055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hyperlink" Target="http://dx.doi.org/10.1152/ajpregu.00755.2010"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0.tiff"/></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6.tiff"/></Relationships>
</file>

<file path=ppt/slides/_rels/slide19.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8.tif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dx.doi.org/10.1056/NEJM199503093321001"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9.tiff"/></Relationships>
</file>

<file path=ppt/slides/_rels/slide23.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hyperlink" Target="http://dx.doi.org/10.1002/oby.21538" TargetMode="External"/><Relationship Id="rId4" Type="http://schemas.openxmlformats.org/officeDocument/2006/relationships/image" Target="../media/image21.tiff"/></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25.tiff"/></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6.xml"/><Relationship Id="rId5" Type="http://schemas.openxmlformats.org/officeDocument/2006/relationships/image" Target="../media/image3.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hyperlink" Target="http://dx.doi.org/10.1152/ajpregu.00755.2010"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Physical Activity and Energy Expenditure</a:t>
            </a:r>
          </a:p>
        </p:txBody>
      </p:sp>
      <p:sp>
        <p:nvSpPr>
          <p:cNvPr id="3" name="Subtitle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39517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Parts of the Metabolic Rate Metabolic Rate</a:t>
            </a:r>
          </a:p>
        </p:txBody>
      </p:sp>
      <p:pic>
        <p:nvPicPr>
          <p:cNvPr id="6" name="Picture 5"/>
          <p:cNvPicPr>
            <a:picLocks noChangeAspect="1"/>
          </p:cNvPicPr>
          <p:nvPr/>
        </p:nvPicPr>
        <p:blipFill>
          <a:blip r:embed="rId3"/>
          <a:stretch>
            <a:fillRect/>
          </a:stretch>
        </p:blipFill>
        <p:spPr>
          <a:xfrm>
            <a:off x="418214" y="1565432"/>
            <a:ext cx="7197377" cy="4177852"/>
          </a:xfrm>
          <a:prstGeom prst="rect">
            <a:avLst/>
          </a:prstGeom>
        </p:spPr>
      </p:pic>
      <p:sp>
        <p:nvSpPr>
          <p:cNvPr id="7" name="Rectangle 6"/>
          <p:cNvSpPr/>
          <p:nvPr/>
        </p:nvSpPr>
        <p:spPr>
          <a:xfrm>
            <a:off x="4410169" y="1421810"/>
            <a:ext cx="4463902" cy="5167312"/>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418214" y="5929899"/>
            <a:ext cx="11355572" cy="923330"/>
          </a:xfrm>
          <a:prstGeom prst="rect">
            <a:avLst/>
          </a:prstGeom>
          <a:noFill/>
        </p:spPr>
        <p:txBody>
          <a:bodyPr wrap="square" rtlCol="0">
            <a:spAutoFit/>
          </a:bodyPr>
          <a:lstStyle/>
          <a:p>
            <a:r>
              <a:rPr lang="en-US" b="1" dirty="0">
                <a:effectLst/>
              </a:rPr>
              <a:t>Maclean PS, </a:t>
            </a:r>
            <a:r>
              <a:rPr lang="en-US" b="1" dirty="0" err="1">
                <a:effectLst/>
              </a:rPr>
              <a:t>Bergouignan</a:t>
            </a:r>
            <a:r>
              <a:rPr lang="en-US" b="1" dirty="0">
                <a:effectLst/>
              </a:rPr>
              <a:t> A, Cornier M-A, Jackman MR.</a:t>
            </a:r>
            <a:r>
              <a:rPr lang="en-US" dirty="0">
                <a:effectLst/>
              </a:rPr>
              <a:t> Biology’s response to dieting: the impetus for weight regain. </a:t>
            </a:r>
            <a:r>
              <a:rPr lang="en-US" i="1" dirty="0">
                <a:effectLst/>
              </a:rPr>
              <a:t>Am. J. Physiol. </a:t>
            </a:r>
            <a:r>
              <a:rPr lang="en-US" i="1" dirty="0" err="1">
                <a:effectLst/>
              </a:rPr>
              <a:t>Regul</a:t>
            </a:r>
            <a:r>
              <a:rPr lang="en-US" i="1" dirty="0">
                <a:effectLst/>
              </a:rPr>
              <a:t>. </a:t>
            </a:r>
            <a:r>
              <a:rPr lang="en-US" i="1" dirty="0" err="1">
                <a:effectLst/>
              </a:rPr>
              <a:t>Integr</a:t>
            </a:r>
            <a:r>
              <a:rPr lang="en-US" i="1" dirty="0">
                <a:effectLst/>
              </a:rPr>
              <a:t>. Comp. Physiol.</a:t>
            </a:r>
            <a:r>
              <a:rPr lang="en-US" dirty="0">
                <a:effectLst/>
              </a:rPr>
              <a:t> 2011;301(3):R581–R600. </a:t>
            </a:r>
            <a:r>
              <a:rPr lang="es-ES_tradnl" dirty="0">
                <a:effectLst/>
                <a:hlinkClick r:id="rId4"/>
              </a:rPr>
              <a:t>http://dx.doi.org/10.1152/ajpregu.00755.2010</a:t>
            </a:r>
            <a:endParaRPr lang="en-US" dirty="0">
              <a:effectLst/>
            </a:endParaRPr>
          </a:p>
          <a:p>
            <a:endParaRPr lang="en-US" dirty="0"/>
          </a:p>
        </p:txBody>
      </p:sp>
      <p:graphicFrame>
        <p:nvGraphicFramePr>
          <p:cNvPr id="9" name="Content Placeholder 3"/>
          <p:cNvGraphicFramePr>
            <a:graphicFrameLocks noGrp="1"/>
          </p:cNvGraphicFramePr>
          <p:nvPr>
            <p:ph idx="1"/>
            <p:extLst/>
          </p:nvPr>
        </p:nvGraphicFramePr>
        <p:xfrm>
          <a:off x="4928460" y="1580526"/>
          <a:ext cx="6425340" cy="4048383"/>
        </p:xfrm>
        <a:graphic>
          <a:graphicData uri="http://schemas.openxmlformats.org/drawingml/2006/table">
            <a:tbl>
              <a:tblPr firstRow="1" bandRow="1">
                <a:tableStyleId>{5C22544A-7EE6-4342-B048-85BDC9FD1C3A}</a:tableStyleId>
              </a:tblPr>
              <a:tblGrid>
                <a:gridCol w="3212670">
                  <a:extLst>
                    <a:ext uri="{9D8B030D-6E8A-4147-A177-3AD203B41FA5}">
                      <a16:colId xmlns:a16="http://schemas.microsoft.com/office/drawing/2014/main" val="20000"/>
                    </a:ext>
                  </a:extLst>
                </a:gridCol>
                <a:gridCol w="3212670">
                  <a:extLst>
                    <a:ext uri="{9D8B030D-6E8A-4147-A177-3AD203B41FA5}">
                      <a16:colId xmlns:a16="http://schemas.microsoft.com/office/drawing/2014/main" val="20001"/>
                    </a:ext>
                  </a:extLst>
                </a:gridCol>
              </a:tblGrid>
              <a:tr h="953221">
                <a:tc>
                  <a:txBody>
                    <a:bodyPr/>
                    <a:lstStyle/>
                    <a:p>
                      <a:r>
                        <a:rPr lang="en-US" sz="2400" dirty="0"/>
                        <a:t>Energy Expenditure Component</a:t>
                      </a:r>
                    </a:p>
                  </a:txBody>
                  <a:tcPr/>
                </a:tc>
                <a:tc>
                  <a:txBody>
                    <a:bodyPr/>
                    <a:lstStyle/>
                    <a:p>
                      <a:r>
                        <a:rPr lang="en-US" sz="2400" dirty="0"/>
                        <a:t>Increased</a:t>
                      </a:r>
                      <a:r>
                        <a:rPr lang="en-US" sz="2400" baseline="0" dirty="0"/>
                        <a:t> by</a:t>
                      </a:r>
                      <a:endParaRPr lang="en-US" sz="2400" dirty="0"/>
                    </a:p>
                  </a:txBody>
                  <a:tcPr/>
                </a:tc>
                <a:extLst>
                  <a:ext uri="{0D108BD9-81ED-4DB2-BD59-A6C34878D82A}">
                    <a16:rowId xmlns:a16="http://schemas.microsoft.com/office/drawing/2014/main" val="10000"/>
                  </a:ext>
                </a:extLst>
              </a:tr>
              <a:tr h="953221">
                <a:tc>
                  <a:txBody>
                    <a:bodyPr/>
                    <a:lstStyle/>
                    <a:p>
                      <a:r>
                        <a:rPr lang="en-US" sz="2400" baseline="0" dirty="0"/>
                        <a:t>Exercise Activity Thermogenesis (NEAT/EAT)</a:t>
                      </a:r>
                      <a:endParaRPr lang="en-US" sz="2400" dirty="0"/>
                    </a:p>
                  </a:txBody>
                  <a:tcPr/>
                </a:tc>
                <a:tc>
                  <a:txBody>
                    <a:bodyPr/>
                    <a:lstStyle/>
                    <a:p>
                      <a:r>
                        <a:rPr lang="en-US" sz="2400" dirty="0"/>
                        <a:t>Exercise and movement</a:t>
                      </a:r>
                    </a:p>
                  </a:txBody>
                  <a:tcPr/>
                </a:tc>
                <a:extLst>
                  <a:ext uri="{0D108BD9-81ED-4DB2-BD59-A6C34878D82A}">
                    <a16:rowId xmlns:a16="http://schemas.microsoft.com/office/drawing/2014/main" val="10001"/>
                  </a:ext>
                </a:extLst>
              </a:tr>
              <a:tr h="953221">
                <a:tc>
                  <a:txBody>
                    <a:bodyPr/>
                    <a:lstStyle/>
                    <a:p>
                      <a:r>
                        <a:rPr lang="en-US" sz="2400" dirty="0"/>
                        <a:t>Thermic</a:t>
                      </a:r>
                      <a:r>
                        <a:rPr lang="en-US" sz="2400" baseline="0" dirty="0"/>
                        <a:t> Effect of Food</a:t>
                      </a:r>
                    </a:p>
                    <a:p>
                      <a:r>
                        <a:rPr lang="en-US" sz="2400" baseline="0" dirty="0"/>
                        <a:t>(TEF)</a:t>
                      </a:r>
                      <a:endParaRPr lang="en-US" sz="2400" dirty="0"/>
                    </a:p>
                  </a:txBody>
                  <a:tcPr/>
                </a:tc>
                <a:tc>
                  <a:txBody>
                    <a:bodyPr/>
                    <a:lstStyle/>
                    <a:p>
                      <a:r>
                        <a:rPr lang="en-US" sz="2400" dirty="0"/>
                        <a:t>Protein in Meal, Insulin Sensitivity,</a:t>
                      </a:r>
                      <a:r>
                        <a:rPr lang="en-US" sz="2400" baseline="0" dirty="0"/>
                        <a:t> Meal Size</a:t>
                      </a:r>
                      <a:endParaRPr lang="en-US" sz="2400" dirty="0"/>
                    </a:p>
                  </a:txBody>
                  <a:tcPr/>
                </a:tc>
                <a:extLst>
                  <a:ext uri="{0D108BD9-81ED-4DB2-BD59-A6C34878D82A}">
                    <a16:rowId xmlns:a16="http://schemas.microsoft.com/office/drawing/2014/main" val="10002"/>
                  </a:ext>
                </a:extLst>
              </a:tr>
              <a:tr h="953221">
                <a:tc>
                  <a:txBody>
                    <a:bodyPr/>
                    <a:lstStyle/>
                    <a:p>
                      <a:r>
                        <a:rPr lang="en-US" sz="2400" baseline="0" dirty="0"/>
                        <a:t>Basal Metabolic Rate</a:t>
                      </a:r>
                      <a:endParaRPr lang="en-US" sz="2400" dirty="0"/>
                    </a:p>
                  </a:txBody>
                  <a:tcPr/>
                </a:tc>
                <a:tc>
                  <a:txBody>
                    <a:bodyPr/>
                    <a:lstStyle/>
                    <a:p>
                      <a:r>
                        <a:rPr lang="en-US" sz="2400" dirty="0"/>
                        <a:t>Young Age, Sex (M), Lean Mass,</a:t>
                      </a:r>
                      <a:r>
                        <a:rPr lang="en-US" sz="2400" baseline="0" dirty="0"/>
                        <a:t> Set Point</a:t>
                      </a:r>
                      <a:endParaRPr lang="en-US" sz="2400" dirty="0"/>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282213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do we measure metabolic rates?</a:t>
            </a:r>
          </a:p>
        </p:txBody>
      </p:sp>
      <p:pic>
        <p:nvPicPr>
          <p:cNvPr id="8" name="Picture 7"/>
          <p:cNvPicPr>
            <a:picLocks noChangeAspect="1"/>
          </p:cNvPicPr>
          <p:nvPr/>
        </p:nvPicPr>
        <p:blipFill>
          <a:blip r:embed="rId3"/>
          <a:stretch>
            <a:fillRect/>
          </a:stretch>
        </p:blipFill>
        <p:spPr>
          <a:xfrm>
            <a:off x="131975" y="1690688"/>
            <a:ext cx="5983827" cy="4229345"/>
          </a:xfrm>
          <a:prstGeom prst="rect">
            <a:avLst/>
          </a:prstGeom>
        </p:spPr>
      </p:pic>
      <p:pic>
        <p:nvPicPr>
          <p:cNvPr id="3" name="Picture 2"/>
          <p:cNvPicPr>
            <a:picLocks noChangeAspect="1"/>
          </p:cNvPicPr>
          <p:nvPr/>
        </p:nvPicPr>
        <p:blipFill>
          <a:blip r:embed="rId4"/>
          <a:stretch>
            <a:fillRect/>
          </a:stretch>
        </p:blipFill>
        <p:spPr>
          <a:xfrm>
            <a:off x="6192234" y="1875934"/>
            <a:ext cx="5485286" cy="3749577"/>
          </a:xfrm>
          <a:prstGeom prst="rect">
            <a:avLst/>
          </a:prstGeom>
        </p:spPr>
      </p:pic>
      <p:sp>
        <p:nvSpPr>
          <p:cNvPr id="4" name="TextBox 3"/>
          <p:cNvSpPr txBox="1"/>
          <p:nvPr/>
        </p:nvSpPr>
        <p:spPr>
          <a:xfrm>
            <a:off x="7774623" y="1413979"/>
            <a:ext cx="2320507" cy="369332"/>
          </a:xfrm>
          <a:prstGeom prst="rect">
            <a:avLst/>
          </a:prstGeom>
          <a:noFill/>
        </p:spPr>
        <p:txBody>
          <a:bodyPr wrap="none" rtlCol="0">
            <a:spAutoFit/>
          </a:bodyPr>
          <a:lstStyle/>
          <a:p>
            <a:r>
              <a:rPr lang="en-US"/>
              <a:t>Doubly Labelled Water</a:t>
            </a:r>
          </a:p>
        </p:txBody>
      </p:sp>
    </p:spTree>
    <p:extLst>
      <p:ext uri="{BB962C8B-B14F-4D97-AF65-F5344CB8AC3E}">
        <p14:creationId xmlns:p14="http://schemas.microsoft.com/office/powerpoint/2010/main" val="1911921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blinds(horizontal)">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Think, Pair, Share: Strengths and Limitations of Indirect Calorimetry vs Doubly Labelled Water</a:t>
            </a:r>
          </a:p>
        </p:txBody>
      </p:sp>
      <p:sp>
        <p:nvSpPr>
          <p:cNvPr id="6" name="Content Placeholder 5"/>
          <p:cNvSpPr>
            <a:spLocks noGrp="1"/>
          </p:cNvSpPr>
          <p:nvPr>
            <p:ph idx="1"/>
          </p:nvPr>
        </p:nvSpPr>
        <p:spPr>
          <a:xfrm>
            <a:off x="838200" y="1825625"/>
            <a:ext cx="5911392" cy="4351338"/>
          </a:xfrm>
        </p:spPr>
        <p:txBody>
          <a:bodyPr/>
          <a:lstStyle/>
          <a:p>
            <a:r>
              <a:rPr lang="en-US" dirty="0"/>
              <a:t>Jot down some notes for yourself </a:t>
            </a:r>
          </a:p>
          <a:p>
            <a:r>
              <a:rPr lang="en-US" dirty="0"/>
              <a:t>Talk to someone near you</a:t>
            </a:r>
          </a:p>
          <a:p>
            <a:r>
              <a:rPr lang="en-US" dirty="0"/>
              <a:t>Bring it back to the group</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57398" y="1690688"/>
            <a:ext cx="5460884" cy="4655956"/>
          </a:xfrm>
          <a:prstGeom prst="rect">
            <a:avLst/>
          </a:prstGeom>
        </p:spPr>
      </p:pic>
      <p:cxnSp>
        <p:nvCxnSpPr>
          <p:cNvPr id="8" name="Straight Connector 7"/>
          <p:cNvCxnSpPr/>
          <p:nvPr/>
        </p:nvCxnSpPr>
        <p:spPr>
          <a:xfrm flipH="1">
            <a:off x="1168924" y="2045616"/>
            <a:ext cx="492079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a:cxnSpLocks/>
          </p:cNvCxnSpPr>
          <p:nvPr/>
        </p:nvCxnSpPr>
        <p:spPr>
          <a:xfrm flipH="1">
            <a:off x="1168926" y="2575089"/>
            <a:ext cx="375991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8252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3" presetClass="entr" presetSubtype="1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blinds(horizontal)">
                                      <p:cBhvr>
                                        <p:cTn id="1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Major Determinants of Energy Expenditure</a:t>
            </a:r>
            <a:endParaRPr lang="en-US" dirty="0"/>
          </a:p>
        </p:txBody>
      </p:sp>
      <p:sp>
        <p:nvSpPr>
          <p:cNvPr id="6" name="Content Placeholder 5"/>
          <p:cNvSpPr>
            <a:spLocks noGrp="1"/>
          </p:cNvSpPr>
          <p:nvPr>
            <p:ph idx="1"/>
          </p:nvPr>
        </p:nvSpPr>
        <p:spPr>
          <a:xfrm>
            <a:off x="5985469" y="1600201"/>
            <a:ext cx="5963724" cy="4525963"/>
          </a:xfrm>
        </p:spPr>
        <p:txBody>
          <a:bodyPr>
            <a:normAutofit lnSpcReduction="10000"/>
          </a:bodyPr>
          <a:lstStyle/>
          <a:p>
            <a:r>
              <a:rPr lang="en-US" dirty="0"/>
              <a:t>Amount of metabolically active tissue (fat-free mass)</a:t>
            </a:r>
          </a:p>
          <a:p>
            <a:r>
              <a:rPr lang="en-US" dirty="0"/>
              <a:t>How </a:t>
            </a:r>
            <a:r>
              <a:rPr lang="en-US" b="1" i="1" u="sng" dirty="0"/>
              <a:t>inefficient</a:t>
            </a:r>
            <a:r>
              <a:rPr lang="en-US" b="1" i="1" dirty="0"/>
              <a:t> </a:t>
            </a:r>
            <a:r>
              <a:rPr lang="en-US" dirty="0"/>
              <a:t>that tissue is</a:t>
            </a:r>
          </a:p>
          <a:p>
            <a:pPr lvl="1"/>
            <a:r>
              <a:rPr lang="en-US" dirty="0"/>
              <a:t>In terms of weight loss, inefficiency is good</a:t>
            </a:r>
          </a:p>
          <a:p>
            <a:r>
              <a:rPr lang="en-US" dirty="0"/>
              <a:t>Strong relationship between REE and Fat-Free Mass</a:t>
            </a:r>
          </a:p>
          <a:p>
            <a:r>
              <a:rPr lang="en-US" dirty="0"/>
              <a:t>Modified by</a:t>
            </a:r>
          </a:p>
          <a:p>
            <a:pPr lvl="1"/>
            <a:r>
              <a:rPr lang="en-US" dirty="0"/>
              <a:t>Age (declines with age)</a:t>
            </a:r>
          </a:p>
          <a:p>
            <a:pPr lvl="1"/>
            <a:r>
              <a:rPr lang="en-US" dirty="0"/>
              <a:t>Sex (~11% higher in males)</a:t>
            </a:r>
          </a:p>
          <a:p>
            <a:pPr lvl="1"/>
            <a:r>
              <a:rPr lang="en-US" dirty="0"/>
              <a:t>Genetics (V</a:t>
            </a:r>
            <a:r>
              <a:rPr lang="en-US" baseline="-25000" dirty="0"/>
              <a:t>g</a:t>
            </a:r>
            <a:r>
              <a:rPr lang="en-US" dirty="0"/>
              <a:t> ~ 11%)</a:t>
            </a:r>
          </a:p>
        </p:txBody>
      </p:sp>
      <p:pic>
        <p:nvPicPr>
          <p:cNvPr id="7" name="Picture 6"/>
          <p:cNvPicPr>
            <a:picLocks noChangeAspect="1"/>
          </p:cNvPicPr>
          <p:nvPr/>
        </p:nvPicPr>
        <p:blipFill>
          <a:blip r:embed="rId3"/>
          <a:stretch>
            <a:fillRect/>
          </a:stretch>
        </p:blipFill>
        <p:spPr>
          <a:xfrm>
            <a:off x="1477528" y="1378527"/>
            <a:ext cx="3297996" cy="4418763"/>
          </a:xfrm>
          <a:prstGeom prst="rect">
            <a:avLst/>
          </a:prstGeom>
        </p:spPr>
      </p:pic>
      <p:sp>
        <p:nvSpPr>
          <p:cNvPr id="8" name="TextBox 7"/>
          <p:cNvSpPr txBox="1"/>
          <p:nvPr/>
        </p:nvSpPr>
        <p:spPr>
          <a:xfrm>
            <a:off x="1100714" y="5688449"/>
            <a:ext cx="4622242" cy="1169551"/>
          </a:xfrm>
          <a:prstGeom prst="rect">
            <a:avLst/>
          </a:prstGeom>
          <a:noFill/>
        </p:spPr>
        <p:txBody>
          <a:bodyPr wrap="square" rtlCol="0">
            <a:spAutoFit/>
          </a:bodyPr>
          <a:lstStyle/>
          <a:p>
            <a:r>
              <a:rPr lang="en-US" sz="1400" dirty="0" err="1"/>
              <a:t>Illner</a:t>
            </a:r>
            <a:r>
              <a:rPr lang="en-US" sz="1400" dirty="0"/>
              <a:t> K, </a:t>
            </a:r>
            <a:r>
              <a:rPr lang="en-US" sz="1400" dirty="0" err="1"/>
              <a:t>Brinkmann</a:t>
            </a:r>
            <a:r>
              <a:rPr lang="en-US" sz="1400" dirty="0"/>
              <a:t> G, Heller M, </a:t>
            </a:r>
            <a:r>
              <a:rPr lang="en-US" sz="1400" dirty="0" err="1"/>
              <a:t>Bosy-Westphal</a:t>
            </a:r>
            <a:r>
              <a:rPr lang="en-US" sz="1400" dirty="0"/>
              <a:t> A, Muller MJ. Metabolically active components of fat free mass and resting energy expenditure in </a:t>
            </a:r>
            <a:r>
              <a:rPr lang="en-US" sz="1400" dirty="0" err="1"/>
              <a:t>nonobese</a:t>
            </a:r>
            <a:r>
              <a:rPr lang="en-US" sz="1400" dirty="0"/>
              <a:t> adults. Am J </a:t>
            </a:r>
            <a:r>
              <a:rPr lang="en-US" sz="1400" dirty="0" err="1"/>
              <a:t>Physiol</a:t>
            </a:r>
            <a:r>
              <a:rPr lang="en-US" sz="1400" dirty="0"/>
              <a:t> </a:t>
            </a:r>
            <a:r>
              <a:rPr lang="en-US" sz="1400" dirty="0" err="1"/>
              <a:t>Endocrinol</a:t>
            </a:r>
            <a:r>
              <a:rPr lang="en-US" sz="1400" dirty="0"/>
              <a:t> </a:t>
            </a:r>
            <a:r>
              <a:rPr lang="en-US" sz="1400" dirty="0" err="1"/>
              <a:t>Metab</a:t>
            </a:r>
            <a:r>
              <a:rPr lang="en-US" sz="1400" dirty="0"/>
              <a:t>. 2000; 278: E308-15. </a:t>
            </a:r>
          </a:p>
          <a:p>
            <a:endParaRPr lang="en-US" sz="1400" dirty="0"/>
          </a:p>
        </p:txBody>
      </p:sp>
    </p:spTree>
    <p:extLst>
      <p:ext uri="{BB962C8B-B14F-4D97-AF65-F5344CB8AC3E}">
        <p14:creationId xmlns:p14="http://schemas.microsoft.com/office/powerpoint/2010/main" val="551480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blinds(horizontal)">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blinds(horizontal)">
                                      <p:cBhvr>
                                        <p:cTn id="12" dur="500"/>
                                        <p:tgtEl>
                                          <p:spTgt spid="6">
                                            <p:txEl>
                                              <p:pRg st="1" end="1"/>
                                            </p:txEl>
                                          </p:spTgt>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blinds(horizontal)">
                                      <p:cBhvr>
                                        <p:cTn id="15" dur="500"/>
                                        <p:tgtEl>
                                          <p:spTgt spid="6">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6">
                                            <p:txEl>
                                              <p:pRg st="3" end="3"/>
                                            </p:txEl>
                                          </p:spTgt>
                                        </p:tgtEl>
                                        <p:attrNameLst>
                                          <p:attrName>style.visibility</p:attrName>
                                        </p:attrNameLst>
                                      </p:cBhvr>
                                      <p:to>
                                        <p:strVal val="visible"/>
                                      </p:to>
                                    </p:set>
                                    <p:animEffect transition="in" filter="blinds(horizontal)">
                                      <p:cBhvr>
                                        <p:cTn id="20" dur="500"/>
                                        <p:tgtEl>
                                          <p:spTgt spid="6">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6">
                                            <p:txEl>
                                              <p:pRg st="4" end="4"/>
                                            </p:txEl>
                                          </p:spTgt>
                                        </p:tgtEl>
                                        <p:attrNameLst>
                                          <p:attrName>style.visibility</p:attrName>
                                        </p:attrNameLst>
                                      </p:cBhvr>
                                      <p:to>
                                        <p:strVal val="visible"/>
                                      </p:to>
                                    </p:set>
                                    <p:animEffect transition="in" filter="blinds(horizontal)">
                                      <p:cBhvr>
                                        <p:cTn id="25" dur="500"/>
                                        <p:tgtEl>
                                          <p:spTgt spid="6">
                                            <p:txEl>
                                              <p:pRg st="4" end="4"/>
                                            </p:txEl>
                                          </p:spTgt>
                                        </p:tgtEl>
                                      </p:cBhvr>
                                    </p:animEffect>
                                  </p:childTnLst>
                                </p:cTn>
                              </p:par>
                              <p:par>
                                <p:cTn id="26" presetID="3" presetClass="entr" presetSubtype="10" fill="hold" grpId="0" nodeType="withEffect">
                                  <p:stCondLst>
                                    <p:cond delay="0"/>
                                  </p:stCondLst>
                                  <p:childTnLst>
                                    <p:set>
                                      <p:cBhvr>
                                        <p:cTn id="27" dur="1" fill="hold">
                                          <p:stCondLst>
                                            <p:cond delay="0"/>
                                          </p:stCondLst>
                                        </p:cTn>
                                        <p:tgtEl>
                                          <p:spTgt spid="6">
                                            <p:txEl>
                                              <p:pRg st="5" end="5"/>
                                            </p:txEl>
                                          </p:spTgt>
                                        </p:tgtEl>
                                        <p:attrNameLst>
                                          <p:attrName>style.visibility</p:attrName>
                                        </p:attrNameLst>
                                      </p:cBhvr>
                                      <p:to>
                                        <p:strVal val="visible"/>
                                      </p:to>
                                    </p:set>
                                    <p:animEffect transition="in" filter="blinds(horizontal)">
                                      <p:cBhvr>
                                        <p:cTn id="28" dur="500"/>
                                        <p:tgtEl>
                                          <p:spTgt spid="6">
                                            <p:txEl>
                                              <p:pRg st="5" end="5"/>
                                            </p:txEl>
                                          </p:spTgt>
                                        </p:tgtEl>
                                      </p:cBhvr>
                                    </p:animEffect>
                                  </p:childTnLst>
                                </p:cTn>
                              </p:par>
                              <p:par>
                                <p:cTn id="29" presetID="3" presetClass="entr" presetSubtype="10" fill="hold" grpId="0" nodeType="with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animEffect transition="in" filter="blinds(horizontal)">
                                      <p:cBhvr>
                                        <p:cTn id="31" dur="500"/>
                                        <p:tgtEl>
                                          <p:spTgt spid="6">
                                            <p:txEl>
                                              <p:pRg st="6" end="6"/>
                                            </p:txEl>
                                          </p:spTgt>
                                        </p:tgtEl>
                                      </p:cBhvr>
                                    </p:animEffect>
                                  </p:childTnLst>
                                </p:cTn>
                              </p:par>
                              <p:par>
                                <p:cTn id="32" presetID="3" presetClass="entr" presetSubtype="10" fill="hold" grpId="0" nodeType="withEffect">
                                  <p:stCondLst>
                                    <p:cond delay="0"/>
                                  </p:stCondLst>
                                  <p:childTnLst>
                                    <p:set>
                                      <p:cBhvr>
                                        <p:cTn id="33" dur="1" fill="hold">
                                          <p:stCondLst>
                                            <p:cond delay="0"/>
                                          </p:stCondLst>
                                        </p:cTn>
                                        <p:tgtEl>
                                          <p:spTgt spid="6">
                                            <p:txEl>
                                              <p:pRg st="7" end="7"/>
                                            </p:txEl>
                                          </p:spTgt>
                                        </p:tgtEl>
                                        <p:attrNameLst>
                                          <p:attrName>style.visibility</p:attrName>
                                        </p:attrNameLst>
                                      </p:cBhvr>
                                      <p:to>
                                        <p:strVal val="visible"/>
                                      </p:to>
                                    </p:set>
                                    <p:animEffect transition="in" filter="blinds(horizontal)">
                                      <p:cBhvr>
                                        <p:cTn id="34" dur="500"/>
                                        <p:tgtEl>
                                          <p:spTgt spid="6">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95BE88-9312-994C-9892-350267893D8D}"/>
              </a:ext>
            </a:extLst>
          </p:cNvPr>
          <p:cNvSpPr>
            <a:spLocks noGrp="1"/>
          </p:cNvSpPr>
          <p:nvPr>
            <p:ph type="title"/>
          </p:nvPr>
        </p:nvSpPr>
        <p:spPr/>
        <p:txBody>
          <a:bodyPr/>
          <a:lstStyle/>
          <a:p>
            <a:r>
              <a:rPr lang="en-US" dirty="0"/>
              <a:t>Hereditability of Basal Metabolic Rate</a:t>
            </a:r>
          </a:p>
        </p:txBody>
      </p:sp>
      <p:pic>
        <p:nvPicPr>
          <p:cNvPr id="4" name="Picture 3">
            <a:extLst>
              <a:ext uri="{FF2B5EF4-FFF2-40B4-BE49-F238E27FC236}">
                <a16:creationId xmlns:a16="http://schemas.microsoft.com/office/drawing/2014/main" id="{B8CD22E2-B62D-E04A-B989-15F012682CBD}"/>
              </a:ext>
            </a:extLst>
          </p:cNvPr>
          <p:cNvPicPr>
            <a:picLocks noChangeAspect="1"/>
          </p:cNvPicPr>
          <p:nvPr/>
        </p:nvPicPr>
        <p:blipFill>
          <a:blip r:embed="rId3"/>
          <a:stretch>
            <a:fillRect/>
          </a:stretch>
        </p:blipFill>
        <p:spPr>
          <a:xfrm>
            <a:off x="838200" y="1382750"/>
            <a:ext cx="7157224" cy="4373859"/>
          </a:xfrm>
          <a:prstGeom prst="rect">
            <a:avLst/>
          </a:prstGeom>
        </p:spPr>
      </p:pic>
      <p:sp>
        <p:nvSpPr>
          <p:cNvPr id="5" name="TextBox 4">
            <a:extLst>
              <a:ext uri="{FF2B5EF4-FFF2-40B4-BE49-F238E27FC236}">
                <a16:creationId xmlns:a16="http://schemas.microsoft.com/office/drawing/2014/main" id="{CCC53239-72CF-C842-9A66-D412DA54F7E4}"/>
              </a:ext>
            </a:extLst>
          </p:cNvPr>
          <p:cNvSpPr txBox="1"/>
          <p:nvPr/>
        </p:nvSpPr>
        <p:spPr>
          <a:xfrm>
            <a:off x="9277815" y="2263697"/>
            <a:ext cx="2430648" cy="2585323"/>
          </a:xfrm>
          <a:prstGeom prst="rect">
            <a:avLst/>
          </a:prstGeom>
          <a:noFill/>
        </p:spPr>
        <p:txBody>
          <a:bodyPr wrap="square" rtlCol="0">
            <a:spAutoFit/>
          </a:bodyPr>
          <a:lstStyle/>
          <a:p>
            <a:r>
              <a:rPr lang="en-US" dirty="0"/>
              <a:t>Total heritability is about 40%</a:t>
            </a:r>
          </a:p>
          <a:p>
            <a:endParaRPr lang="en-US" dirty="0"/>
          </a:p>
          <a:p>
            <a:r>
              <a:rPr lang="en-US" dirty="0"/>
              <a:t>From Twin Studies Genetics (V</a:t>
            </a:r>
            <a:r>
              <a:rPr lang="en-US" baseline="-25000" dirty="0"/>
              <a:t>g</a:t>
            </a:r>
            <a:r>
              <a:rPr lang="en-US" dirty="0"/>
              <a:t>) ~ 11% of the variance after accounting for similarities in fat free mass.</a:t>
            </a:r>
          </a:p>
        </p:txBody>
      </p:sp>
      <p:sp>
        <p:nvSpPr>
          <p:cNvPr id="6" name="TextBox 5">
            <a:extLst>
              <a:ext uri="{FF2B5EF4-FFF2-40B4-BE49-F238E27FC236}">
                <a16:creationId xmlns:a16="http://schemas.microsoft.com/office/drawing/2014/main" id="{AB37D737-4983-0F4D-92BF-E7AD4CEB56F8}"/>
              </a:ext>
            </a:extLst>
          </p:cNvPr>
          <p:cNvSpPr txBox="1"/>
          <p:nvPr/>
        </p:nvSpPr>
        <p:spPr>
          <a:xfrm>
            <a:off x="602166" y="5954751"/>
            <a:ext cx="7738946" cy="923330"/>
          </a:xfrm>
          <a:prstGeom prst="rect">
            <a:avLst/>
          </a:prstGeom>
          <a:noFill/>
        </p:spPr>
        <p:txBody>
          <a:bodyPr wrap="square" rtlCol="0">
            <a:spAutoFit/>
          </a:bodyPr>
          <a:lstStyle/>
          <a:p>
            <a:r>
              <a:rPr lang="en-US" dirty="0"/>
              <a:t>Bogardus, C. </a:t>
            </a:r>
            <a:r>
              <a:rPr lang="en-US" i="1" dirty="0"/>
              <a:t>et al.</a:t>
            </a:r>
            <a:r>
              <a:rPr lang="en-US" dirty="0"/>
              <a:t> Familial Dependence of the Resting Metabolic Rate. </a:t>
            </a:r>
            <a:r>
              <a:rPr lang="en-US" i="1" dirty="0"/>
              <a:t>N. Engl. J. Med.</a:t>
            </a:r>
            <a:r>
              <a:rPr lang="en-US" dirty="0"/>
              <a:t> </a:t>
            </a:r>
            <a:r>
              <a:rPr lang="en-US" b="1" dirty="0"/>
              <a:t>315,</a:t>
            </a:r>
            <a:r>
              <a:rPr lang="en-US" dirty="0"/>
              <a:t> 96–100 (1986).</a:t>
            </a:r>
          </a:p>
          <a:p>
            <a:endParaRPr lang="en-US" dirty="0"/>
          </a:p>
        </p:txBody>
      </p:sp>
    </p:spTree>
    <p:extLst>
      <p:ext uri="{BB962C8B-B14F-4D97-AF65-F5344CB8AC3E}">
        <p14:creationId xmlns:p14="http://schemas.microsoft.com/office/powerpoint/2010/main" val="19473267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Estimating Total Daily Energy Expenditure</a:t>
            </a:r>
          </a:p>
        </p:txBody>
      </p:sp>
      <p:sp>
        <p:nvSpPr>
          <p:cNvPr id="6" name="TextBox 5"/>
          <p:cNvSpPr txBox="1"/>
          <p:nvPr/>
        </p:nvSpPr>
        <p:spPr>
          <a:xfrm>
            <a:off x="838200" y="5271138"/>
            <a:ext cx="4622242" cy="954107"/>
          </a:xfrm>
          <a:prstGeom prst="rect">
            <a:avLst/>
          </a:prstGeom>
          <a:noFill/>
        </p:spPr>
        <p:txBody>
          <a:bodyPr wrap="square" rtlCol="0">
            <a:spAutoFit/>
          </a:bodyPr>
          <a:lstStyle/>
          <a:p>
            <a:r>
              <a:rPr lang="en-US" sz="1400" dirty="0"/>
              <a:t>Mifflin, M. D. </a:t>
            </a:r>
            <a:r>
              <a:rPr lang="en-US" sz="1400" i="1" dirty="0"/>
              <a:t>et al.</a:t>
            </a:r>
            <a:r>
              <a:rPr lang="en-US" sz="1400" dirty="0"/>
              <a:t> A new predictive equation for resting energy expenditure in healthy individuals. </a:t>
            </a:r>
            <a:r>
              <a:rPr lang="en-US" sz="1400" i="1" dirty="0"/>
              <a:t>Am. J. </a:t>
            </a:r>
            <a:r>
              <a:rPr lang="en-US" sz="1400" i="1" dirty="0" err="1"/>
              <a:t>Clin</a:t>
            </a:r>
            <a:r>
              <a:rPr lang="en-US" sz="1400" i="1" dirty="0"/>
              <a:t>. </a:t>
            </a:r>
            <a:r>
              <a:rPr lang="en-US" sz="1400" i="1" dirty="0" err="1"/>
              <a:t>Nutr</a:t>
            </a:r>
            <a:r>
              <a:rPr lang="en-US" sz="1400" i="1" dirty="0"/>
              <a:t>.</a:t>
            </a:r>
            <a:r>
              <a:rPr lang="en-US" sz="1400" dirty="0"/>
              <a:t> </a:t>
            </a:r>
            <a:r>
              <a:rPr lang="en-US" sz="1400" b="1" dirty="0"/>
              <a:t>51,</a:t>
            </a:r>
            <a:r>
              <a:rPr lang="en-US" sz="1400" dirty="0"/>
              <a:t> 241–7 (1990).</a:t>
            </a:r>
          </a:p>
          <a:p>
            <a:endParaRPr lang="en-US" sz="1400" dirty="0"/>
          </a:p>
        </p:txBody>
      </p:sp>
      <p:sp>
        <p:nvSpPr>
          <p:cNvPr id="8" name="Content Placeholder 7">
            <a:extLst>
              <a:ext uri="{FF2B5EF4-FFF2-40B4-BE49-F238E27FC236}">
                <a16:creationId xmlns:a16="http://schemas.microsoft.com/office/drawing/2014/main" id="{1ADA3D7E-AEBB-E640-8A87-23123FB0609C}"/>
              </a:ext>
            </a:extLst>
          </p:cNvPr>
          <p:cNvSpPr>
            <a:spLocks noGrp="1"/>
          </p:cNvSpPr>
          <p:nvPr>
            <p:ph idx="1"/>
          </p:nvPr>
        </p:nvSpPr>
        <p:spPr>
          <a:xfrm>
            <a:off x="5675970" y="1825625"/>
            <a:ext cx="5677829" cy="4351338"/>
          </a:xfrm>
        </p:spPr>
        <p:txBody>
          <a:bodyPr>
            <a:normAutofit fontScale="77500" lnSpcReduction="20000"/>
          </a:bodyPr>
          <a:lstStyle/>
          <a:p>
            <a:r>
              <a:rPr lang="en-US" dirty="0" err="1"/>
              <a:t>Miflin</a:t>
            </a:r>
            <a:r>
              <a:rPr lang="en-US" dirty="0"/>
              <a:t>/St. Jeor Equations</a:t>
            </a:r>
          </a:p>
          <a:p>
            <a:pPr lvl="1"/>
            <a:r>
              <a:rPr lang="en-US" sz="1800" dirty="0"/>
              <a:t>REE = 22.5 x FFM + 209 (M)</a:t>
            </a:r>
          </a:p>
          <a:p>
            <a:pPr lvl="1"/>
            <a:r>
              <a:rPr lang="en-US" sz="1800" dirty="0"/>
              <a:t>REE = 20.8 x FFM + 360 (F)</a:t>
            </a:r>
          </a:p>
          <a:p>
            <a:pPr lvl="1"/>
            <a:endParaRPr lang="en-US" dirty="0"/>
          </a:p>
          <a:p>
            <a:r>
              <a:rPr lang="en-US" dirty="0"/>
              <a:t>Without knowing Body Fat Percent</a:t>
            </a:r>
          </a:p>
          <a:p>
            <a:pPr lvl="1"/>
            <a:r>
              <a:rPr lang="en-US" sz="1600" dirty="0"/>
              <a:t>10 x weight (kg) + 6.25 x height (cm) – 5 x Age + 5 (M)</a:t>
            </a:r>
          </a:p>
          <a:p>
            <a:pPr lvl="1"/>
            <a:r>
              <a:rPr lang="en-US" sz="1600" dirty="0"/>
              <a:t>10 x weight (kg) + 6.25 x height (cm) – 5 x Age – 161 (F)</a:t>
            </a:r>
          </a:p>
          <a:p>
            <a:pPr lvl="1"/>
            <a:endParaRPr lang="en-US" sz="1800" dirty="0"/>
          </a:p>
          <a:p>
            <a:pPr marL="914400" lvl="2" indent="0">
              <a:buNone/>
            </a:pPr>
            <a:endParaRPr lang="en-US" dirty="0"/>
          </a:p>
          <a:p>
            <a:r>
              <a:rPr lang="en-US" b="1" dirty="0"/>
              <a:t>Example:</a:t>
            </a:r>
          </a:p>
          <a:p>
            <a:r>
              <a:rPr lang="en-US" dirty="0"/>
              <a:t>[52 kg x 10] + [167 cm x 6.25] – [39y x 5] + 5 = 1363 Calories/day</a:t>
            </a:r>
          </a:p>
          <a:p>
            <a:r>
              <a:rPr lang="en-US" dirty="0"/>
              <a:t>Active Energy = 336 Cal/day</a:t>
            </a:r>
          </a:p>
          <a:p>
            <a:r>
              <a:rPr lang="en-US" dirty="0"/>
              <a:t>TEF (</a:t>
            </a:r>
            <a:r>
              <a:rPr lang="en-US" dirty="0" err="1"/>
              <a:t>est</a:t>
            </a:r>
            <a:r>
              <a:rPr lang="en-US" dirty="0"/>
              <a:t> 10 % of food intake) = 200 Cal/day</a:t>
            </a:r>
          </a:p>
          <a:p>
            <a:r>
              <a:rPr lang="en-US" dirty="0"/>
              <a:t>Total Energy Expenditure =  1899 Cal/day</a:t>
            </a:r>
          </a:p>
        </p:txBody>
      </p:sp>
      <p:pic>
        <p:nvPicPr>
          <p:cNvPr id="9" name="Picture 8">
            <a:extLst>
              <a:ext uri="{FF2B5EF4-FFF2-40B4-BE49-F238E27FC236}">
                <a16:creationId xmlns:a16="http://schemas.microsoft.com/office/drawing/2014/main" id="{FA015AFA-1448-2944-93A9-747711FE4EE0}"/>
              </a:ext>
            </a:extLst>
          </p:cNvPr>
          <p:cNvPicPr>
            <a:picLocks noChangeAspect="1"/>
          </p:cNvPicPr>
          <p:nvPr/>
        </p:nvPicPr>
        <p:blipFill>
          <a:blip r:embed="rId3"/>
          <a:stretch>
            <a:fillRect/>
          </a:stretch>
        </p:blipFill>
        <p:spPr>
          <a:xfrm>
            <a:off x="0" y="1483112"/>
            <a:ext cx="5670791" cy="3624146"/>
          </a:xfrm>
          <a:prstGeom prst="rect">
            <a:avLst/>
          </a:prstGeom>
        </p:spPr>
      </p:pic>
      <p:sp>
        <p:nvSpPr>
          <p:cNvPr id="10" name="TextBox 9">
            <a:extLst>
              <a:ext uri="{FF2B5EF4-FFF2-40B4-BE49-F238E27FC236}">
                <a16:creationId xmlns:a16="http://schemas.microsoft.com/office/drawing/2014/main" id="{8B9C3164-834B-C94D-848F-E737B06C5CAC}"/>
              </a:ext>
            </a:extLst>
          </p:cNvPr>
          <p:cNvSpPr txBox="1"/>
          <p:nvPr/>
        </p:nvSpPr>
        <p:spPr>
          <a:xfrm>
            <a:off x="4204010" y="3029641"/>
            <a:ext cx="290464" cy="369332"/>
          </a:xfrm>
          <a:prstGeom prst="rect">
            <a:avLst/>
          </a:prstGeom>
          <a:noFill/>
        </p:spPr>
        <p:txBody>
          <a:bodyPr wrap="none" rtlCol="0">
            <a:spAutoFit/>
          </a:bodyPr>
          <a:lstStyle/>
          <a:p>
            <a:r>
              <a:rPr lang="en-US" dirty="0"/>
              <a:t>F</a:t>
            </a:r>
          </a:p>
        </p:txBody>
      </p:sp>
      <p:sp>
        <p:nvSpPr>
          <p:cNvPr id="11" name="TextBox 10">
            <a:extLst>
              <a:ext uri="{FF2B5EF4-FFF2-40B4-BE49-F238E27FC236}">
                <a16:creationId xmlns:a16="http://schemas.microsoft.com/office/drawing/2014/main" id="{DD175A85-F28C-F246-BD0D-88608416D5A4}"/>
              </a:ext>
            </a:extLst>
          </p:cNvPr>
          <p:cNvSpPr txBox="1"/>
          <p:nvPr/>
        </p:nvSpPr>
        <p:spPr>
          <a:xfrm>
            <a:off x="5269524" y="2286000"/>
            <a:ext cx="381836" cy="369332"/>
          </a:xfrm>
          <a:prstGeom prst="rect">
            <a:avLst/>
          </a:prstGeom>
          <a:noFill/>
        </p:spPr>
        <p:txBody>
          <a:bodyPr wrap="none" rtlCol="0">
            <a:spAutoFit/>
          </a:bodyPr>
          <a:lstStyle/>
          <a:p>
            <a:r>
              <a:rPr lang="en-US" dirty="0"/>
              <a:t>M</a:t>
            </a:r>
          </a:p>
        </p:txBody>
      </p:sp>
    </p:spTree>
    <p:extLst>
      <p:ext uri="{BB962C8B-B14F-4D97-AF65-F5344CB8AC3E}">
        <p14:creationId xmlns:p14="http://schemas.microsoft.com/office/powerpoint/2010/main" val="790744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blinds(horizontal)">
                                      <p:cBhvr>
                                        <p:cTn id="7" dur="500"/>
                                        <p:tgtEl>
                                          <p:spTgt spid="8">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8">
                                            <p:txEl>
                                              <p:pRg st="1" end="1"/>
                                            </p:txEl>
                                          </p:spTgt>
                                        </p:tgtEl>
                                        <p:attrNameLst>
                                          <p:attrName>style.visibility</p:attrName>
                                        </p:attrNameLst>
                                      </p:cBhvr>
                                      <p:to>
                                        <p:strVal val="visible"/>
                                      </p:to>
                                    </p:set>
                                    <p:animEffect transition="in" filter="blinds(horizontal)">
                                      <p:cBhvr>
                                        <p:cTn id="10" dur="500"/>
                                        <p:tgtEl>
                                          <p:spTgt spid="8">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animEffect transition="in" filter="blinds(horizontal)">
                                      <p:cBhvr>
                                        <p:cTn id="13" dur="500"/>
                                        <p:tgtEl>
                                          <p:spTgt spid="8">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8">
                                            <p:txEl>
                                              <p:pRg st="4" end="4"/>
                                            </p:txEl>
                                          </p:spTgt>
                                        </p:tgtEl>
                                        <p:attrNameLst>
                                          <p:attrName>style.visibility</p:attrName>
                                        </p:attrNameLst>
                                      </p:cBhvr>
                                      <p:to>
                                        <p:strVal val="visible"/>
                                      </p:to>
                                    </p:set>
                                    <p:animEffect transition="in" filter="blinds(horizontal)">
                                      <p:cBhvr>
                                        <p:cTn id="18" dur="500"/>
                                        <p:tgtEl>
                                          <p:spTgt spid="8">
                                            <p:txEl>
                                              <p:pRg st="4" end="4"/>
                                            </p:txEl>
                                          </p:spTgt>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8">
                                            <p:txEl>
                                              <p:pRg st="5" end="5"/>
                                            </p:txEl>
                                          </p:spTgt>
                                        </p:tgtEl>
                                        <p:attrNameLst>
                                          <p:attrName>style.visibility</p:attrName>
                                        </p:attrNameLst>
                                      </p:cBhvr>
                                      <p:to>
                                        <p:strVal val="visible"/>
                                      </p:to>
                                    </p:set>
                                    <p:animEffect transition="in" filter="blinds(horizontal)">
                                      <p:cBhvr>
                                        <p:cTn id="21" dur="500"/>
                                        <p:tgtEl>
                                          <p:spTgt spid="8">
                                            <p:txEl>
                                              <p:pRg st="5" end="5"/>
                                            </p:txEl>
                                          </p:spTgt>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8">
                                            <p:txEl>
                                              <p:pRg st="6" end="6"/>
                                            </p:txEl>
                                          </p:spTgt>
                                        </p:tgtEl>
                                        <p:attrNameLst>
                                          <p:attrName>style.visibility</p:attrName>
                                        </p:attrNameLst>
                                      </p:cBhvr>
                                      <p:to>
                                        <p:strVal val="visible"/>
                                      </p:to>
                                    </p:set>
                                    <p:animEffect transition="in" filter="blinds(horizontal)">
                                      <p:cBhvr>
                                        <p:cTn id="24" dur="500"/>
                                        <p:tgtEl>
                                          <p:spTgt spid="8">
                                            <p:txEl>
                                              <p:pRg st="6" end="6"/>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grpId="0" nodeType="clickEffect">
                                  <p:stCondLst>
                                    <p:cond delay="0"/>
                                  </p:stCondLst>
                                  <p:childTnLst>
                                    <p:set>
                                      <p:cBhvr>
                                        <p:cTn id="28" dur="1" fill="hold">
                                          <p:stCondLst>
                                            <p:cond delay="0"/>
                                          </p:stCondLst>
                                        </p:cTn>
                                        <p:tgtEl>
                                          <p:spTgt spid="8">
                                            <p:txEl>
                                              <p:pRg st="9" end="9"/>
                                            </p:txEl>
                                          </p:spTgt>
                                        </p:tgtEl>
                                        <p:attrNameLst>
                                          <p:attrName>style.visibility</p:attrName>
                                        </p:attrNameLst>
                                      </p:cBhvr>
                                      <p:to>
                                        <p:strVal val="visible"/>
                                      </p:to>
                                    </p:set>
                                    <p:animEffect transition="in" filter="blinds(horizontal)">
                                      <p:cBhvr>
                                        <p:cTn id="29" dur="500"/>
                                        <p:tgtEl>
                                          <p:spTgt spid="8">
                                            <p:txEl>
                                              <p:pRg st="9" end="9"/>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3" presetClass="entr" presetSubtype="10" fill="hold" grpId="0" nodeType="clickEffect">
                                  <p:stCondLst>
                                    <p:cond delay="0"/>
                                  </p:stCondLst>
                                  <p:childTnLst>
                                    <p:set>
                                      <p:cBhvr>
                                        <p:cTn id="33" dur="1" fill="hold">
                                          <p:stCondLst>
                                            <p:cond delay="0"/>
                                          </p:stCondLst>
                                        </p:cTn>
                                        <p:tgtEl>
                                          <p:spTgt spid="8">
                                            <p:txEl>
                                              <p:pRg st="10" end="10"/>
                                            </p:txEl>
                                          </p:spTgt>
                                        </p:tgtEl>
                                        <p:attrNameLst>
                                          <p:attrName>style.visibility</p:attrName>
                                        </p:attrNameLst>
                                      </p:cBhvr>
                                      <p:to>
                                        <p:strVal val="visible"/>
                                      </p:to>
                                    </p:set>
                                    <p:animEffect transition="in" filter="blinds(horizontal)">
                                      <p:cBhvr>
                                        <p:cTn id="34" dur="500"/>
                                        <p:tgtEl>
                                          <p:spTgt spid="8">
                                            <p:txEl>
                                              <p:pRg st="10" end="10"/>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3" presetClass="entr" presetSubtype="10" fill="hold" grpId="0" nodeType="clickEffect">
                                  <p:stCondLst>
                                    <p:cond delay="0"/>
                                  </p:stCondLst>
                                  <p:childTnLst>
                                    <p:set>
                                      <p:cBhvr>
                                        <p:cTn id="38" dur="1" fill="hold">
                                          <p:stCondLst>
                                            <p:cond delay="0"/>
                                          </p:stCondLst>
                                        </p:cTn>
                                        <p:tgtEl>
                                          <p:spTgt spid="8">
                                            <p:txEl>
                                              <p:pRg st="11" end="11"/>
                                            </p:txEl>
                                          </p:spTgt>
                                        </p:tgtEl>
                                        <p:attrNameLst>
                                          <p:attrName>style.visibility</p:attrName>
                                        </p:attrNameLst>
                                      </p:cBhvr>
                                      <p:to>
                                        <p:strVal val="visible"/>
                                      </p:to>
                                    </p:set>
                                    <p:animEffect transition="in" filter="blinds(horizontal)">
                                      <p:cBhvr>
                                        <p:cTn id="39" dur="500"/>
                                        <p:tgtEl>
                                          <p:spTgt spid="8">
                                            <p:txEl>
                                              <p:pRg st="11" end="11"/>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3" presetClass="entr" presetSubtype="10" fill="hold" grpId="0" nodeType="clickEffect">
                                  <p:stCondLst>
                                    <p:cond delay="0"/>
                                  </p:stCondLst>
                                  <p:childTnLst>
                                    <p:set>
                                      <p:cBhvr>
                                        <p:cTn id="43" dur="1" fill="hold">
                                          <p:stCondLst>
                                            <p:cond delay="0"/>
                                          </p:stCondLst>
                                        </p:cTn>
                                        <p:tgtEl>
                                          <p:spTgt spid="8">
                                            <p:txEl>
                                              <p:pRg st="12" end="12"/>
                                            </p:txEl>
                                          </p:spTgt>
                                        </p:tgtEl>
                                        <p:attrNameLst>
                                          <p:attrName>style.visibility</p:attrName>
                                        </p:attrNameLst>
                                      </p:cBhvr>
                                      <p:to>
                                        <p:strVal val="visible"/>
                                      </p:to>
                                    </p:set>
                                    <p:animEffect transition="in" filter="blinds(horizontal)">
                                      <p:cBhvr>
                                        <p:cTn id="44" dur="500"/>
                                        <p:tgtEl>
                                          <p:spTgt spid="8">
                                            <p:txEl>
                                              <p:pRg st="12" end="12"/>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3" presetClass="entr" presetSubtype="10" fill="hold" grpId="0" nodeType="clickEffect">
                                  <p:stCondLst>
                                    <p:cond delay="0"/>
                                  </p:stCondLst>
                                  <p:childTnLst>
                                    <p:set>
                                      <p:cBhvr>
                                        <p:cTn id="48" dur="1" fill="hold">
                                          <p:stCondLst>
                                            <p:cond delay="0"/>
                                          </p:stCondLst>
                                        </p:cTn>
                                        <p:tgtEl>
                                          <p:spTgt spid="8">
                                            <p:txEl>
                                              <p:pRg st="13" end="13"/>
                                            </p:txEl>
                                          </p:spTgt>
                                        </p:tgtEl>
                                        <p:attrNameLst>
                                          <p:attrName>style.visibility</p:attrName>
                                        </p:attrNameLst>
                                      </p:cBhvr>
                                      <p:to>
                                        <p:strVal val="visible"/>
                                      </p:to>
                                    </p:set>
                                    <p:animEffect transition="in" filter="blinds(horizontal)">
                                      <p:cBhvr>
                                        <p:cTn id="49" dur="500"/>
                                        <p:tgtEl>
                                          <p:spTgt spid="8">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4FBA5E-B2CD-8948-A673-C549BC97F2F2}"/>
              </a:ext>
            </a:extLst>
          </p:cNvPr>
          <p:cNvSpPr>
            <a:spLocks noGrp="1"/>
          </p:cNvSpPr>
          <p:nvPr>
            <p:ph type="title"/>
          </p:nvPr>
        </p:nvSpPr>
        <p:spPr/>
        <p:txBody>
          <a:bodyPr/>
          <a:lstStyle/>
          <a:p>
            <a:r>
              <a:rPr lang="en-US" dirty="0"/>
              <a:t>Homework before next class</a:t>
            </a:r>
          </a:p>
        </p:txBody>
      </p:sp>
      <p:sp>
        <p:nvSpPr>
          <p:cNvPr id="3" name="Content Placeholder 2">
            <a:extLst>
              <a:ext uri="{FF2B5EF4-FFF2-40B4-BE49-F238E27FC236}">
                <a16:creationId xmlns:a16="http://schemas.microsoft.com/office/drawing/2014/main" id="{0B3C828E-0BA2-CC45-9FD5-1CF9384B81D0}"/>
              </a:ext>
            </a:extLst>
          </p:cNvPr>
          <p:cNvSpPr>
            <a:spLocks noGrp="1"/>
          </p:cNvSpPr>
          <p:nvPr>
            <p:ph idx="1"/>
          </p:nvPr>
        </p:nvSpPr>
        <p:spPr/>
        <p:txBody>
          <a:bodyPr/>
          <a:lstStyle/>
          <a:p>
            <a:r>
              <a:rPr lang="en-US" dirty="0"/>
              <a:t>Dietary Assessments</a:t>
            </a:r>
          </a:p>
          <a:p>
            <a:pPr lvl="1"/>
            <a:r>
              <a:rPr lang="en-US" dirty="0"/>
              <a:t>Several tools used, including 24h recalls, food frequency </a:t>
            </a:r>
            <a:r>
              <a:rPr lang="en-US" dirty="0" err="1"/>
              <a:t>questionaires</a:t>
            </a:r>
            <a:r>
              <a:rPr lang="en-US" dirty="0"/>
              <a:t> or food photography</a:t>
            </a:r>
          </a:p>
          <a:p>
            <a:pPr lvl="1"/>
            <a:r>
              <a:rPr lang="en-US" dirty="0"/>
              <a:t>Choose one of those tools and complete an assessment on yourself, a friend or a family member</a:t>
            </a:r>
          </a:p>
          <a:p>
            <a:pPr lvl="1"/>
            <a:r>
              <a:rPr lang="en-US" dirty="0"/>
              <a:t>Will discuss your experience with these tools on Thursday</a:t>
            </a:r>
          </a:p>
          <a:p>
            <a:pPr lvl="1"/>
            <a:r>
              <a:rPr lang="en-US"/>
              <a:t>Details </a:t>
            </a:r>
            <a:r>
              <a:rPr lang="en-US" dirty="0"/>
              <a:t>on Canvas</a:t>
            </a:r>
          </a:p>
          <a:p>
            <a:pPr lvl="1"/>
            <a:endParaRPr lang="en-US" dirty="0"/>
          </a:p>
          <a:p>
            <a:pPr lvl="1"/>
            <a:endParaRPr lang="en-US" dirty="0"/>
          </a:p>
        </p:txBody>
      </p:sp>
    </p:spTree>
    <p:extLst>
      <p:ext uri="{BB962C8B-B14F-4D97-AF65-F5344CB8AC3E}">
        <p14:creationId xmlns:p14="http://schemas.microsoft.com/office/powerpoint/2010/main" val="24717864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Trends in Physical Activity</a:t>
            </a:r>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2695124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Trends in Workplace Physical Activity</a:t>
            </a:r>
          </a:p>
        </p:txBody>
      </p:sp>
      <p:pic>
        <p:nvPicPr>
          <p:cNvPr id="4" name="Picture 3"/>
          <p:cNvPicPr>
            <a:picLocks noChangeAspect="1"/>
          </p:cNvPicPr>
          <p:nvPr/>
        </p:nvPicPr>
        <p:blipFill>
          <a:blip r:embed="rId3"/>
          <a:stretch>
            <a:fillRect/>
          </a:stretch>
        </p:blipFill>
        <p:spPr>
          <a:xfrm>
            <a:off x="838200" y="2214196"/>
            <a:ext cx="4495800" cy="2476500"/>
          </a:xfrm>
          <a:prstGeom prst="rect">
            <a:avLst/>
          </a:prstGeom>
        </p:spPr>
      </p:pic>
      <p:pic>
        <p:nvPicPr>
          <p:cNvPr id="5" name="Picture 4"/>
          <p:cNvPicPr>
            <a:picLocks noChangeAspect="1"/>
          </p:cNvPicPr>
          <p:nvPr/>
        </p:nvPicPr>
        <p:blipFill rotWithShape="1">
          <a:blip r:embed="rId4"/>
          <a:srcRect t="46015"/>
          <a:stretch/>
        </p:blipFill>
        <p:spPr>
          <a:xfrm>
            <a:off x="6096000" y="1974972"/>
            <a:ext cx="4102100" cy="2954948"/>
          </a:xfrm>
          <a:prstGeom prst="rect">
            <a:avLst/>
          </a:prstGeom>
        </p:spPr>
      </p:pic>
      <p:sp>
        <p:nvSpPr>
          <p:cNvPr id="6" name="TextBox 5"/>
          <p:cNvSpPr txBox="1"/>
          <p:nvPr/>
        </p:nvSpPr>
        <p:spPr>
          <a:xfrm>
            <a:off x="445477" y="5453428"/>
            <a:ext cx="11491051" cy="1200329"/>
          </a:xfrm>
          <a:prstGeom prst="rect">
            <a:avLst/>
          </a:prstGeom>
          <a:noFill/>
        </p:spPr>
        <p:txBody>
          <a:bodyPr wrap="square" rtlCol="0">
            <a:spAutoFit/>
          </a:bodyPr>
          <a:lstStyle/>
          <a:p>
            <a:r>
              <a:rPr lang="en-US"/>
              <a:t>Church TS, Thomas DM, Tudor-Locke C, </a:t>
            </a:r>
            <a:r>
              <a:rPr lang="en-US" dirty="0" err="1"/>
              <a:t>Katzmarzyk</a:t>
            </a:r>
            <a:r>
              <a:rPr lang="en-US" dirty="0"/>
              <a:t> PT, Earnest CP, </a:t>
            </a:r>
            <a:r>
              <a:rPr lang="en-US" dirty="0" err="1"/>
              <a:t>Rodarte</a:t>
            </a:r>
            <a:r>
              <a:rPr lang="en-US" dirty="0"/>
              <a:t> RQ, Martin CK, Blair SN, Bouchard C. Trends over 5 decades in U.S. occupation-related physical activity and their associations with obesity. </a:t>
            </a:r>
            <a:r>
              <a:rPr lang="en-US" dirty="0" err="1"/>
              <a:t>PLoS</a:t>
            </a:r>
            <a:r>
              <a:rPr lang="en-US" dirty="0"/>
              <a:t> One. 2011; 6: 1–7. </a:t>
            </a:r>
            <a:r>
              <a:rPr lang="en-US" dirty="0" err="1"/>
              <a:t>doi</a:t>
            </a:r>
            <a:r>
              <a:rPr lang="en-US" dirty="0"/>
              <a:t>: 10.1371/journal.pone.0019657.</a:t>
            </a:r>
          </a:p>
          <a:p>
            <a:endParaRPr lang="en-US" dirty="0"/>
          </a:p>
        </p:txBody>
      </p:sp>
    </p:spTree>
    <p:extLst>
      <p:ext uri="{BB962C8B-B14F-4D97-AF65-F5344CB8AC3E}">
        <p14:creationId xmlns:p14="http://schemas.microsoft.com/office/powerpoint/2010/main" val="10864972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Leisure Time Physical Activity</a:t>
            </a:r>
          </a:p>
        </p:txBody>
      </p:sp>
      <p:pic>
        <p:nvPicPr>
          <p:cNvPr id="4" name="Picture 3"/>
          <p:cNvPicPr>
            <a:picLocks noChangeAspect="1"/>
          </p:cNvPicPr>
          <p:nvPr/>
        </p:nvPicPr>
        <p:blipFill>
          <a:blip r:embed="rId3"/>
          <a:stretch>
            <a:fillRect/>
          </a:stretch>
        </p:blipFill>
        <p:spPr>
          <a:xfrm>
            <a:off x="6857541" y="1690688"/>
            <a:ext cx="5029658" cy="4477429"/>
          </a:xfrm>
          <a:prstGeom prst="rect">
            <a:avLst/>
          </a:prstGeom>
        </p:spPr>
      </p:pic>
      <p:pic>
        <p:nvPicPr>
          <p:cNvPr id="5" name="Picture 4"/>
          <p:cNvPicPr>
            <a:picLocks noChangeAspect="1"/>
          </p:cNvPicPr>
          <p:nvPr/>
        </p:nvPicPr>
        <p:blipFill>
          <a:blip r:embed="rId4"/>
          <a:stretch>
            <a:fillRect/>
          </a:stretch>
        </p:blipFill>
        <p:spPr>
          <a:xfrm>
            <a:off x="536832" y="1690688"/>
            <a:ext cx="5019454" cy="4477429"/>
          </a:xfrm>
          <a:prstGeom prst="rect">
            <a:avLst/>
          </a:prstGeom>
        </p:spPr>
      </p:pic>
      <p:sp>
        <p:nvSpPr>
          <p:cNvPr id="6" name="TextBox 5"/>
          <p:cNvSpPr txBox="1"/>
          <p:nvPr/>
        </p:nvSpPr>
        <p:spPr>
          <a:xfrm>
            <a:off x="8048328" y="6488668"/>
            <a:ext cx="3838871" cy="369332"/>
          </a:xfrm>
          <a:prstGeom prst="rect">
            <a:avLst/>
          </a:prstGeom>
          <a:noFill/>
        </p:spPr>
        <p:txBody>
          <a:bodyPr wrap="none" rtlCol="0">
            <a:spAutoFit/>
          </a:bodyPr>
          <a:lstStyle/>
          <a:p>
            <a:r>
              <a:rPr lang="en-US"/>
              <a:t>National Health Interview Survey, 2016</a:t>
            </a:r>
          </a:p>
        </p:txBody>
      </p:sp>
    </p:spTree>
    <p:extLst>
      <p:ext uri="{BB962C8B-B14F-4D97-AF65-F5344CB8AC3E}">
        <p14:creationId xmlns:p14="http://schemas.microsoft.com/office/powerpoint/2010/main" val="915938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Learning Objectives</a:t>
            </a:r>
          </a:p>
        </p:txBody>
      </p:sp>
      <p:sp>
        <p:nvSpPr>
          <p:cNvPr id="3" name="Content Placeholder 2"/>
          <p:cNvSpPr>
            <a:spLocks noGrp="1"/>
          </p:cNvSpPr>
          <p:nvPr>
            <p:ph idx="1"/>
          </p:nvPr>
        </p:nvSpPr>
        <p:spPr/>
        <p:txBody>
          <a:bodyPr>
            <a:normAutofit fontScale="77500" lnSpcReduction="20000"/>
          </a:bodyPr>
          <a:lstStyle/>
          <a:p>
            <a:r>
              <a:rPr lang="en-US" dirty="0"/>
              <a:t>Describe what is meant by energy expenditure and how it relates to energy balance</a:t>
            </a:r>
          </a:p>
          <a:p>
            <a:r>
              <a:rPr lang="en-US" dirty="0"/>
              <a:t>Distinguish between methods to evaluate energy expenditure, including advantages and disadvantages of each (step counts, doubly-labelled water, indirect calorimetry)</a:t>
            </a:r>
          </a:p>
          <a:p>
            <a:r>
              <a:rPr lang="en-US" dirty="0"/>
              <a:t>Define the components of total daily energy expenditure</a:t>
            </a:r>
          </a:p>
          <a:p>
            <a:r>
              <a:rPr lang="en-US" dirty="0"/>
              <a:t>Assess how each component is affected by diet, genetics, sex, age and activity levels</a:t>
            </a:r>
          </a:p>
          <a:p>
            <a:r>
              <a:rPr lang="en-US" dirty="0"/>
              <a:t>Explain the relationship between energy expenditure and obesity</a:t>
            </a:r>
          </a:p>
          <a:p>
            <a:r>
              <a:rPr lang="en-US" dirty="0"/>
              <a:t>Understand the associations between physical activity and risk of obesity</a:t>
            </a:r>
          </a:p>
          <a:p>
            <a:r>
              <a:rPr lang="en-US" dirty="0"/>
              <a:t>Assess how total daily energy expenditure changes during weight gain or loss and how this relates to weight loss efficacy</a:t>
            </a:r>
          </a:p>
          <a:p>
            <a:r>
              <a:rPr lang="en-US" dirty="0"/>
              <a:t>Summarize the health benefits of exercise, independent of changes in energy expenditure</a:t>
            </a:r>
          </a:p>
        </p:txBody>
      </p:sp>
    </p:spTree>
    <p:extLst>
      <p:ext uri="{BB962C8B-B14F-4D97-AF65-F5344CB8AC3E}">
        <p14:creationId xmlns:p14="http://schemas.microsoft.com/office/powerpoint/2010/main" val="12338055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Effectiveness of Physical Activity in Weight Loss</a:t>
            </a:r>
          </a:p>
        </p:txBody>
      </p:sp>
      <p:sp>
        <p:nvSpPr>
          <p:cNvPr id="3" name="Content Placeholder 2"/>
          <p:cNvSpPr>
            <a:spLocks noGrp="1"/>
          </p:cNvSpPr>
          <p:nvPr>
            <p:ph idx="1"/>
          </p:nvPr>
        </p:nvSpPr>
        <p:spPr/>
        <p:txBody>
          <a:bodyPr/>
          <a:lstStyle/>
          <a:p>
            <a:r>
              <a:rPr lang="en-US" dirty="0"/>
              <a:t>https://</a:t>
            </a:r>
            <a:r>
              <a:rPr lang="en-US" dirty="0" err="1"/>
              <a:t>www.youtube.com</a:t>
            </a:r>
            <a:r>
              <a:rPr lang="en-US" dirty="0"/>
              <a:t>/</a:t>
            </a:r>
            <a:r>
              <a:rPr lang="en-US" dirty="0" err="1"/>
              <a:t>watch?v</a:t>
            </a:r>
            <a:r>
              <a:rPr lang="en-US" dirty="0"/>
              <a:t>=eXTiiz99p9o</a:t>
            </a:r>
          </a:p>
        </p:txBody>
      </p:sp>
    </p:spTree>
    <p:extLst>
      <p:ext uri="{BB962C8B-B14F-4D97-AF65-F5344CB8AC3E}">
        <p14:creationId xmlns:p14="http://schemas.microsoft.com/office/powerpoint/2010/main" val="8514292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do you think over-eating alters the basal metabolic rate?</a:t>
            </a:r>
          </a:p>
        </p:txBody>
      </p:sp>
      <p:sp>
        <p:nvSpPr>
          <p:cNvPr id="3" name="Content Placeholder 2"/>
          <p:cNvSpPr>
            <a:spLocks noGrp="1"/>
          </p:cNvSpPr>
          <p:nvPr>
            <p:ph idx="1"/>
          </p:nvPr>
        </p:nvSpPr>
        <p:spPr/>
        <p:txBody>
          <a:bodyPr/>
          <a:lstStyle/>
          <a:p>
            <a:pPr marL="514350" indent="-514350">
              <a:buFont typeface="+mj-lt"/>
              <a:buAutoNum type="alphaUcPeriod"/>
            </a:pPr>
            <a:r>
              <a:rPr lang="en-US" dirty="0"/>
              <a:t>I think metabolic rate would be lower after over-eating</a:t>
            </a:r>
          </a:p>
          <a:p>
            <a:pPr marL="514350" indent="-514350">
              <a:buFont typeface="+mj-lt"/>
              <a:buAutoNum type="alphaUcPeriod"/>
            </a:pPr>
            <a:r>
              <a:rPr lang="en-US" dirty="0"/>
              <a:t>I think metabolic rate would be higher after over-eating</a:t>
            </a:r>
          </a:p>
          <a:p>
            <a:pPr marL="514350" indent="-514350">
              <a:buFont typeface="+mj-lt"/>
              <a:buAutoNum type="alphaUcPeriod"/>
            </a:pPr>
            <a:r>
              <a:rPr lang="en-US" dirty="0"/>
              <a:t>What do you think fasting or caloric restriction would do to the metabolic rate?</a:t>
            </a:r>
          </a:p>
        </p:txBody>
      </p:sp>
    </p:spTree>
    <p:extLst>
      <p:ext uri="{BB962C8B-B14F-4D97-AF65-F5344CB8AC3E}">
        <p14:creationId xmlns:p14="http://schemas.microsoft.com/office/powerpoint/2010/main" val="4433262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Over/underfeeding and metabolic rates</a:t>
            </a:r>
          </a:p>
        </p:txBody>
      </p:sp>
      <p:sp>
        <p:nvSpPr>
          <p:cNvPr id="4" name="TextBox 3"/>
          <p:cNvSpPr txBox="1"/>
          <p:nvPr/>
        </p:nvSpPr>
        <p:spPr>
          <a:xfrm>
            <a:off x="838200" y="5550195"/>
            <a:ext cx="11006470" cy="923330"/>
          </a:xfrm>
          <a:prstGeom prst="rect">
            <a:avLst/>
          </a:prstGeom>
          <a:noFill/>
        </p:spPr>
        <p:txBody>
          <a:bodyPr wrap="square" rtlCol="0">
            <a:spAutoFit/>
          </a:bodyPr>
          <a:lstStyle/>
          <a:p>
            <a:r>
              <a:rPr lang="en-US" b="1" dirty="0" err="1">
                <a:effectLst/>
              </a:rPr>
              <a:t>Leibel</a:t>
            </a:r>
            <a:r>
              <a:rPr lang="en-US" b="1" dirty="0">
                <a:effectLst/>
              </a:rPr>
              <a:t> RL, Rosenbaum M, Hirsch J.</a:t>
            </a:r>
            <a:r>
              <a:rPr lang="en-US" dirty="0">
                <a:effectLst/>
              </a:rPr>
              <a:t> Changes in energy expenditure resulting from altered body weight. </a:t>
            </a:r>
            <a:r>
              <a:rPr lang="en-US" i="1" dirty="0">
                <a:effectLst/>
              </a:rPr>
              <a:t>N. Engl. J. Med.</a:t>
            </a:r>
            <a:r>
              <a:rPr lang="en-US" dirty="0">
                <a:effectLst/>
              </a:rPr>
              <a:t> 1995;332(10):621–8. </a:t>
            </a:r>
            <a:r>
              <a:rPr lang="de-DE" dirty="0">
                <a:effectLst/>
                <a:hlinkClick r:id="rId3"/>
              </a:rPr>
              <a:t>http://dx.doi.org/10.1056/NEJM199503093321001</a:t>
            </a:r>
            <a:endParaRPr lang="en-US" dirty="0">
              <a:effectLst/>
            </a:endParaRPr>
          </a:p>
          <a:p>
            <a:endParaRPr lang="en-US" dirty="0"/>
          </a:p>
        </p:txBody>
      </p:sp>
      <p:pic>
        <p:nvPicPr>
          <p:cNvPr id="5" name="Picture 4"/>
          <p:cNvPicPr>
            <a:picLocks noChangeAspect="1"/>
          </p:cNvPicPr>
          <p:nvPr/>
        </p:nvPicPr>
        <p:blipFill>
          <a:blip r:embed="rId4"/>
          <a:stretch>
            <a:fillRect/>
          </a:stretch>
        </p:blipFill>
        <p:spPr>
          <a:xfrm>
            <a:off x="2940050" y="1244600"/>
            <a:ext cx="6311900" cy="4368800"/>
          </a:xfrm>
          <a:prstGeom prst="rect">
            <a:avLst/>
          </a:prstGeom>
        </p:spPr>
      </p:pic>
    </p:spTree>
    <p:extLst>
      <p:ext uri="{BB962C8B-B14F-4D97-AF65-F5344CB8AC3E}">
        <p14:creationId xmlns:p14="http://schemas.microsoft.com/office/powerpoint/2010/main" val="6538105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Biggest Loser Follow-Up Study</a:t>
            </a:r>
          </a:p>
        </p:txBody>
      </p:sp>
      <p:pic>
        <p:nvPicPr>
          <p:cNvPr id="4" name="Picture 3"/>
          <p:cNvPicPr>
            <a:picLocks noChangeAspect="1"/>
          </p:cNvPicPr>
          <p:nvPr/>
        </p:nvPicPr>
        <p:blipFill>
          <a:blip r:embed="rId3"/>
          <a:stretch>
            <a:fillRect/>
          </a:stretch>
        </p:blipFill>
        <p:spPr>
          <a:xfrm>
            <a:off x="838200" y="1477778"/>
            <a:ext cx="4737100" cy="4965700"/>
          </a:xfrm>
          <a:prstGeom prst="rect">
            <a:avLst/>
          </a:prstGeom>
        </p:spPr>
      </p:pic>
      <p:pic>
        <p:nvPicPr>
          <p:cNvPr id="5" name="Picture 4"/>
          <p:cNvPicPr>
            <a:picLocks noChangeAspect="1"/>
          </p:cNvPicPr>
          <p:nvPr/>
        </p:nvPicPr>
        <p:blipFill>
          <a:blip r:embed="rId4"/>
          <a:stretch>
            <a:fillRect/>
          </a:stretch>
        </p:blipFill>
        <p:spPr>
          <a:xfrm>
            <a:off x="6025116" y="1985778"/>
            <a:ext cx="5207000" cy="3949700"/>
          </a:xfrm>
          <a:prstGeom prst="rect">
            <a:avLst/>
          </a:prstGeom>
        </p:spPr>
      </p:pic>
      <p:sp>
        <p:nvSpPr>
          <p:cNvPr id="6" name="TextBox 5"/>
          <p:cNvSpPr txBox="1"/>
          <p:nvPr/>
        </p:nvSpPr>
        <p:spPr>
          <a:xfrm>
            <a:off x="5575300" y="6099142"/>
            <a:ext cx="6745533" cy="954107"/>
          </a:xfrm>
          <a:prstGeom prst="rect">
            <a:avLst/>
          </a:prstGeom>
          <a:noFill/>
        </p:spPr>
        <p:txBody>
          <a:bodyPr wrap="square" rtlCol="0">
            <a:spAutoFit/>
          </a:bodyPr>
          <a:lstStyle/>
          <a:p>
            <a:r>
              <a:rPr lang="en-US" sz="1400" b="1" dirty="0"/>
              <a:t>Fothergill E, </a:t>
            </a:r>
            <a:r>
              <a:rPr lang="en-US" sz="1400" b="1" dirty="0" err="1"/>
              <a:t>Guo</a:t>
            </a:r>
            <a:r>
              <a:rPr lang="en-US" sz="1400" b="1" dirty="0"/>
              <a:t> J, Howard L, Kerns JC, Knuth ND, </a:t>
            </a:r>
            <a:r>
              <a:rPr lang="en-US" sz="1400" b="1" dirty="0" err="1"/>
              <a:t>Brychta</a:t>
            </a:r>
            <a:r>
              <a:rPr lang="en-US" sz="1400" b="1" dirty="0"/>
              <a:t> R, Chen KY, </a:t>
            </a:r>
            <a:r>
              <a:rPr lang="en-US" sz="1400" b="1" dirty="0" err="1"/>
              <a:t>Skarulis</a:t>
            </a:r>
            <a:r>
              <a:rPr lang="en-US" sz="1400" b="1" dirty="0"/>
              <a:t> MC, Walter M, Walter PJ, Hall KD</a:t>
            </a:r>
            <a:r>
              <a:rPr lang="en-US" sz="1400" dirty="0"/>
              <a:t>. Persistent metabolic adaptation 6 years after “The Biggest Loser” competition. Obesity. 2016; 24: 1612–9. </a:t>
            </a:r>
            <a:r>
              <a:rPr lang="en-US" sz="1400" dirty="0" err="1"/>
              <a:t>doi</a:t>
            </a:r>
            <a:r>
              <a:rPr lang="en-US" sz="1400" dirty="0"/>
              <a:t>: </a:t>
            </a:r>
            <a:r>
              <a:rPr lang="en-US" sz="1400" dirty="0">
                <a:hlinkClick r:id="rId5"/>
              </a:rPr>
              <a:t>10.1002/oby.21538</a:t>
            </a:r>
            <a:r>
              <a:rPr lang="en-US" sz="1400" dirty="0"/>
              <a:t>.</a:t>
            </a:r>
          </a:p>
          <a:p>
            <a:endParaRPr lang="en-US" sz="1400" dirty="0"/>
          </a:p>
        </p:txBody>
      </p:sp>
      <p:cxnSp>
        <p:nvCxnSpPr>
          <p:cNvPr id="8" name="Straight Connector 7"/>
          <p:cNvCxnSpPr/>
          <p:nvPr/>
        </p:nvCxnSpPr>
        <p:spPr>
          <a:xfrm flipV="1">
            <a:off x="8342722" y="2356701"/>
            <a:ext cx="0" cy="296001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7303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linds(horizontal)">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DD298C-AF88-7246-A791-06CB8F072004}"/>
              </a:ext>
            </a:extLst>
          </p:cNvPr>
          <p:cNvSpPr>
            <a:spLocks noGrp="1"/>
          </p:cNvSpPr>
          <p:nvPr>
            <p:ph type="title"/>
          </p:nvPr>
        </p:nvSpPr>
        <p:spPr/>
        <p:txBody>
          <a:bodyPr/>
          <a:lstStyle/>
          <a:p>
            <a:r>
              <a:rPr lang="en-US" dirty="0"/>
              <a:t>Consider in pairs the repercussions of this metabolic adaptation for weight loss</a:t>
            </a:r>
          </a:p>
        </p:txBody>
      </p:sp>
      <p:sp>
        <p:nvSpPr>
          <p:cNvPr id="3" name="Content Placeholder 2">
            <a:extLst>
              <a:ext uri="{FF2B5EF4-FFF2-40B4-BE49-F238E27FC236}">
                <a16:creationId xmlns:a16="http://schemas.microsoft.com/office/drawing/2014/main" id="{0C31BAFD-D317-A34D-8ED9-32998324FBE0}"/>
              </a:ext>
            </a:extLst>
          </p:cNvPr>
          <p:cNvSpPr>
            <a:spLocks noGrp="1"/>
          </p:cNvSpPr>
          <p:nvPr>
            <p:ph idx="1"/>
          </p:nvPr>
        </p:nvSpPr>
        <p:spPr/>
        <p:txBody>
          <a:bodyPr/>
          <a:lstStyle/>
          <a:p>
            <a:r>
              <a:rPr lang="en-US" dirty="0"/>
              <a:t>How does this relate to what we talked about last week regarding appetite after weight loss</a:t>
            </a:r>
          </a:p>
        </p:txBody>
      </p:sp>
    </p:spTree>
    <p:extLst>
      <p:ext uri="{BB962C8B-B14F-4D97-AF65-F5344CB8AC3E}">
        <p14:creationId xmlns:p14="http://schemas.microsoft.com/office/powerpoint/2010/main" val="27367112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Benefits of Physical Exercise</a:t>
            </a:r>
          </a:p>
        </p:txBody>
      </p:sp>
      <p:sp>
        <p:nvSpPr>
          <p:cNvPr id="6" name="Content Placeholder 5"/>
          <p:cNvSpPr>
            <a:spLocks noGrp="1"/>
          </p:cNvSpPr>
          <p:nvPr>
            <p:ph idx="1"/>
          </p:nvPr>
        </p:nvSpPr>
        <p:spPr>
          <a:xfrm>
            <a:off x="838200" y="1825625"/>
            <a:ext cx="4695092" cy="4351338"/>
          </a:xfrm>
        </p:spPr>
        <p:txBody>
          <a:bodyPr/>
          <a:lstStyle/>
          <a:p>
            <a:r>
              <a:rPr lang="en-US" dirty="0"/>
              <a:t>Flexibility</a:t>
            </a:r>
          </a:p>
          <a:p>
            <a:r>
              <a:rPr lang="en-US" dirty="0"/>
              <a:t>Strength</a:t>
            </a:r>
          </a:p>
          <a:p>
            <a:r>
              <a:rPr lang="en-US" dirty="0"/>
              <a:t>Mood</a:t>
            </a:r>
          </a:p>
          <a:p>
            <a:r>
              <a:rPr lang="en-US" dirty="0"/>
              <a:t>Cardiovascular health</a:t>
            </a:r>
          </a:p>
          <a:p>
            <a:r>
              <a:rPr lang="en-US" dirty="0"/>
              <a:t>Benefits at all BMI categories</a:t>
            </a:r>
          </a:p>
        </p:txBody>
      </p:sp>
      <p:sp>
        <p:nvSpPr>
          <p:cNvPr id="5" name="TextBox 4"/>
          <p:cNvSpPr txBox="1"/>
          <p:nvPr/>
        </p:nvSpPr>
        <p:spPr>
          <a:xfrm>
            <a:off x="4806462" y="5603631"/>
            <a:ext cx="7385538" cy="1477328"/>
          </a:xfrm>
          <a:prstGeom prst="rect">
            <a:avLst/>
          </a:prstGeom>
          <a:noFill/>
        </p:spPr>
        <p:txBody>
          <a:bodyPr wrap="square" rtlCol="0">
            <a:spAutoFit/>
          </a:bodyPr>
          <a:lstStyle/>
          <a:p>
            <a:r>
              <a:rPr lang="en-US" dirty="0"/>
              <a:t>Blair SN, Kohl HW, </a:t>
            </a:r>
            <a:r>
              <a:rPr lang="en-US" dirty="0" err="1"/>
              <a:t>Paffenbarger</a:t>
            </a:r>
            <a:r>
              <a:rPr lang="en-US" dirty="0"/>
              <a:t> RS, Clark DG, Cooper KH, Gibbons LW. Physical fitness and all-cause mortality. A prospective study of healthy men and women. JAMA. 1989; 262: 2395–401. </a:t>
            </a:r>
            <a:r>
              <a:rPr lang="en-US" dirty="0" err="1"/>
              <a:t>doi</a:t>
            </a:r>
            <a:r>
              <a:rPr lang="en-US" dirty="0"/>
              <a:t>: 10.1001/jama.1989.03430170057028.</a:t>
            </a:r>
          </a:p>
          <a:p>
            <a:endParaRPr lang="en-US" dirty="0"/>
          </a:p>
        </p:txBody>
      </p:sp>
      <p:pic>
        <p:nvPicPr>
          <p:cNvPr id="3" name="Picture 2"/>
          <p:cNvPicPr>
            <a:picLocks noChangeAspect="1"/>
          </p:cNvPicPr>
          <p:nvPr/>
        </p:nvPicPr>
        <p:blipFill>
          <a:blip r:embed="rId3"/>
          <a:stretch>
            <a:fillRect/>
          </a:stretch>
        </p:blipFill>
        <p:spPr>
          <a:xfrm>
            <a:off x="5312785" y="1313122"/>
            <a:ext cx="5613123" cy="4155572"/>
          </a:xfrm>
          <a:prstGeom prst="rect">
            <a:avLst/>
          </a:prstGeom>
        </p:spPr>
      </p:pic>
    </p:spTree>
    <p:extLst>
      <p:ext uri="{BB962C8B-B14F-4D97-AF65-F5344CB8AC3E}">
        <p14:creationId xmlns:p14="http://schemas.microsoft.com/office/powerpoint/2010/main" val="1657861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linds(horizontal)">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67785-3219-0649-91A6-DDFCD0F3F5CB}"/>
              </a:ext>
            </a:extLst>
          </p:cNvPr>
          <p:cNvSpPr>
            <a:spLocks noGrp="1"/>
          </p:cNvSpPr>
          <p:nvPr>
            <p:ph type="title"/>
          </p:nvPr>
        </p:nvSpPr>
        <p:spPr>
          <a:xfrm>
            <a:off x="0" y="365125"/>
            <a:ext cx="12192000" cy="1325563"/>
          </a:xfrm>
        </p:spPr>
        <p:txBody>
          <a:bodyPr>
            <a:normAutofit/>
          </a:bodyPr>
          <a:lstStyle/>
          <a:p>
            <a:r>
              <a:rPr lang="en-US" sz="4000" dirty="0"/>
              <a:t>Physical Activity Independently Reduces Mortality Risk</a:t>
            </a:r>
          </a:p>
        </p:txBody>
      </p:sp>
      <p:pic>
        <p:nvPicPr>
          <p:cNvPr id="4" name="Picture 3">
            <a:extLst>
              <a:ext uri="{FF2B5EF4-FFF2-40B4-BE49-F238E27FC236}">
                <a16:creationId xmlns:a16="http://schemas.microsoft.com/office/drawing/2014/main" id="{5CBAD054-D35F-0342-8603-249DDACD5C84}"/>
              </a:ext>
            </a:extLst>
          </p:cNvPr>
          <p:cNvPicPr>
            <a:picLocks noChangeAspect="1"/>
          </p:cNvPicPr>
          <p:nvPr/>
        </p:nvPicPr>
        <p:blipFill>
          <a:blip r:embed="rId3"/>
          <a:stretch>
            <a:fillRect/>
          </a:stretch>
        </p:blipFill>
        <p:spPr>
          <a:xfrm>
            <a:off x="361950" y="1314450"/>
            <a:ext cx="7391400" cy="5543550"/>
          </a:xfrm>
          <a:prstGeom prst="rect">
            <a:avLst/>
          </a:prstGeom>
        </p:spPr>
      </p:pic>
      <p:sp>
        <p:nvSpPr>
          <p:cNvPr id="5" name="TextBox 4">
            <a:extLst>
              <a:ext uri="{FF2B5EF4-FFF2-40B4-BE49-F238E27FC236}">
                <a16:creationId xmlns:a16="http://schemas.microsoft.com/office/drawing/2014/main" id="{858B3DEF-43D2-E640-BECB-E50A3D4380AF}"/>
              </a:ext>
            </a:extLst>
          </p:cNvPr>
          <p:cNvSpPr txBox="1"/>
          <p:nvPr/>
        </p:nvSpPr>
        <p:spPr>
          <a:xfrm>
            <a:off x="7654147" y="5103674"/>
            <a:ext cx="4537853" cy="1754326"/>
          </a:xfrm>
          <a:prstGeom prst="rect">
            <a:avLst/>
          </a:prstGeom>
          <a:noFill/>
        </p:spPr>
        <p:txBody>
          <a:bodyPr wrap="square" rtlCol="0">
            <a:spAutoFit/>
          </a:bodyPr>
          <a:lstStyle/>
          <a:p>
            <a:r>
              <a:rPr lang="en-US" dirty="0"/>
              <a:t>Lear, S. A. </a:t>
            </a:r>
            <a:r>
              <a:rPr lang="en-US" i="1" dirty="0"/>
              <a:t>et al.</a:t>
            </a:r>
            <a:r>
              <a:rPr lang="en-US" dirty="0"/>
              <a:t> The effect of physical activity on mortality and cardiovascular disease in 130 000 people from 17 high-income, middle-income, and low-income countries: the PURE study. </a:t>
            </a:r>
            <a:r>
              <a:rPr lang="en-US" i="1" dirty="0"/>
              <a:t>Lancet</a:t>
            </a:r>
            <a:r>
              <a:rPr lang="en-US" dirty="0"/>
              <a:t> </a:t>
            </a:r>
            <a:r>
              <a:rPr lang="en-US" b="1" dirty="0"/>
              <a:t>6736,</a:t>
            </a:r>
            <a:r>
              <a:rPr lang="en-US" dirty="0"/>
              <a:t> 1–12 (2017).</a:t>
            </a:r>
          </a:p>
          <a:p>
            <a:endParaRPr lang="en-US" dirty="0"/>
          </a:p>
        </p:txBody>
      </p:sp>
    </p:spTree>
    <p:extLst>
      <p:ext uri="{BB962C8B-B14F-4D97-AF65-F5344CB8AC3E}">
        <p14:creationId xmlns:p14="http://schemas.microsoft.com/office/powerpoint/2010/main" val="7522253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A0C2006-0B55-F943-8B64-4770987DF5B2}"/>
              </a:ext>
            </a:extLst>
          </p:cNvPr>
          <p:cNvSpPr>
            <a:spLocks noGrp="1"/>
          </p:cNvSpPr>
          <p:nvPr>
            <p:ph type="title"/>
          </p:nvPr>
        </p:nvSpPr>
        <p:spPr/>
        <p:txBody>
          <a:bodyPr/>
          <a:lstStyle/>
          <a:p>
            <a:r>
              <a:rPr lang="en-US" dirty="0"/>
              <a:t>Back to the Biggest Loser Cohort </a:t>
            </a:r>
          </a:p>
        </p:txBody>
      </p:sp>
      <p:pic>
        <p:nvPicPr>
          <p:cNvPr id="6" name="Picture 5">
            <a:extLst>
              <a:ext uri="{FF2B5EF4-FFF2-40B4-BE49-F238E27FC236}">
                <a16:creationId xmlns:a16="http://schemas.microsoft.com/office/drawing/2014/main" id="{4A2D5144-8340-1044-AF23-11760D21F2BA}"/>
              </a:ext>
            </a:extLst>
          </p:cNvPr>
          <p:cNvPicPr>
            <a:picLocks noChangeAspect="1"/>
          </p:cNvPicPr>
          <p:nvPr/>
        </p:nvPicPr>
        <p:blipFill>
          <a:blip r:embed="rId3"/>
          <a:stretch>
            <a:fillRect/>
          </a:stretch>
        </p:blipFill>
        <p:spPr>
          <a:xfrm>
            <a:off x="476738" y="1690689"/>
            <a:ext cx="5128311" cy="3918804"/>
          </a:xfrm>
          <a:prstGeom prst="rect">
            <a:avLst/>
          </a:prstGeom>
        </p:spPr>
      </p:pic>
      <p:sp>
        <p:nvSpPr>
          <p:cNvPr id="7" name="TextBox 6">
            <a:extLst>
              <a:ext uri="{FF2B5EF4-FFF2-40B4-BE49-F238E27FC236}">
                <a16:creationId xmlns:a16="http://schemas.microsoft.com/office/drawing/2014/main" id="{4DA9A4F5-F207-3B4F-975C-6E7905725143}"/>
              </a:ext>
            </a:extLst>
          </p:cNvPr>
          <p:cNvSpPr txBox="1"/>
          <p:nvPr/>
        </p:nvSpPr>
        <p:spPr>
          <a:xfrm>
            <a:off x="615462" y="5609493"/>
            <a:ext cx="10738338" cy="923330"/>
          </a:xfrm>
          <a:prstGeom prst="rect">
            <a:avLst/>
          </a:prstGeom>
          <a:noFill/>
        </p:spPr>
        <p:txBody>
          <a:bodyPr wrap="square" rtlCol="0">
            <a:spAutoFit/>
          </a:bodyPr>
          <a:lstStyle/>
          <a:p>
            <a:r>
              <a:rPr lang="en-US" dirty="0"/>
              <a:t>Kerns, J. C. </a:t>
            </a:r>
            <a:r>
              <a:rPr lang="en-US" i="1" dirty="0"/>
              <a:t>et al.</a:t>
            </a:r>
            <a:r>
              <a:rPr lang="en-US" dirty="0"/>
              <a:t> Increased Physical Activity Associated with Less Weight Regain Six Years After “The Biggest Loser” Competition. </a:t>
            </a:r>
            <a:r>
              <a:rPr lang="en-US" i="1" dirty="0"/>
              <a:t>Obesity</a:t>
            </a:r>
            <a:r>
              <a:rPr lang="en-US" dirty="0"/>
              <a:t> </a:t>
            </a:r>
            <a:r>
              <a:rPr lang="en-US" b="1" dirty="0"/>
              <a:t>25,</a:t>
            </a:r>
            <a:r>
              <a:rPr lang="en-US" dirty="0"/>
              <a:t> 1838–1843 (2017).</a:t>
            </a:r>
          </a:p>
          <a:p>
            <a:endParaRPr lang="en-US" dirty="0"/>
          </a:p>
        </p:txBody>
      </p:sp>
      <p:pic>
        <p:nvPicPr>
          <p:cNvPr id="8" name="Picture 7">
            <a:extLst>
              <a:ext uri="{FF2B5EF4-FFF2-40B4-BE49-F238E27FC236}">
                <a16:creationId xmlns:a16="http://schemas.microsoft.com/office/drawing/2014/main" id="{B36FC3D5-92FB-0741-A905-3D3BF3BB7403}"/>
              </a:ext>
            </a:extLst>
          </p:cNvPr>
          <p:cNvPicPr>
            <a:picLocks noChangeAspect="1"/>
          </p:cNvPicPr>
          <p:nvPr/>
        </p:nvPicPr>
        <p:blipFill>
          <a:blip r:embed="rId4"/>
          <a:stretch>
            <a:fillRect/>
          </a:stretch>
        </p:blipFill>
        <p:spPr>
          <a:xfrm>
            <a:off x="5966511" y="1690688"/>
            <a:ext cx="5262953" cy="3555417"/>
          </a:xfrm>
          <a:prstGeom prst="rect">
            <a:avLst/>
          </a:prstGeom>
        </p:spPr>
      </p:pic>
    </p:spTree>
    <p:extLst>
      <p:ext uri="{BB962C8B-B14F-4D97-AF65-F5344CB8AC3E}">
        <p14:creationId xmlns:p14="http://schemas.microsoft.com/office/powerpoint/2010/main" val="1545517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E35B2F-1E19-524D-B6D3-579E766EC58F}"/>
              </a:ext>
            </a:extLst>
          </p:cNvPr>
          <p:cNvSpPr>
            <a:spLocks noGrp="1"/>
          </p:cNvSpPr>
          <p:nvPr>
            <p:ph type="title"/>
          </p:nvPr>
        </p:nvSpPr>
        <p:spPr/>
        <p:txBody>
          <a:bodyPr/>
          <a:lstStyle/>
          <a:p>
            <a:r>
              <a:rPr lang="en-US" dirty="0"/>
              <a:t>Why are activity levels the most predictive of sustained weight loss post diet?</a:t>
            </a:r>
          </a:p>
        </p:txBody>
      </p:sp>
      <p:sp>
        <p:nvSpPr>
          <p:cNvPr id="3" name="Content Placeholder 2">
            <a:extLst>
              <a:ext uri="{FF2B5EF4-FFF2-40B4-BE49-F238E27FC236}">
                <a16:creationId xmlns:a16="http://schemas.microsoft.com/office/drawing/2014/main" id="{0FF31379-D6A2-E840-8C67-1392AAAA11A5}"/>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0010790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Learning Objectives</a:t>
            </a:r>
          </a:p>
        </p:txBody>
      </p:sp>
      <p:sp>
        <p:nvSpPr>
          <p:cNvPr id="3" name="Content Placeholder 2"/>
          <p:cNvSpPr>
            <a:spLocks noGrp="1"/>
          </p:cNvSpPr>
          <p:nvPr>
            <p:ph idx="1"/>
          </p:nvPr>
        </p:nvSpPr>
        <p:spPr/>
        <p:txBody>
          <a:bodyPr>
            <a:normAutofit fontScale="77500" lnSpcReduction="20000"/>
          </a:bodyPr>
          <a:lstStyle/>
          <a:p>
            <a:r>
              <a:rPr lang="en-US" dirty="0"/>
              <a:t>Describe what is meant by energy expenditure and how it relates to energy balance</a:t>
            </a:r>
          </a:p>
          <a:p>
            <a:r>
              <a:rPr lang="en-US" dirty="0"/>
              <a:t>Distinguish between methods to evaluate energy expenditure, including advantages and disadvantages of each (step counts, doubly-labelled water, indirect calorimetry)</a:t>
            </a:r>
          </a:p>
          <a:p>
            <a:r>
              <a:rPr lang="en-US" dirty="0"/>
              <a:t>Define the components of total daily energy expenditure</a:t>
            </a:r>
          </a:p>
          <a:p>
            <a:r>
              <a:rPr lang="en-US" dirty="0"/>
              <a:t>Assess how each component is affected by diet, genetics, sex, age and activity levels</a:t>
            </a:r>
          </a:p>
          <a:p>
            <a:r>
              <a:rPr lang="en-US" dirty="0"/>
              <a:t>Explain the relationship between energy expenditure and obesity</a:t>
            </a:r>
          </a:p>
          <a:p>
            <a:r>
              <a:rPr lang="en-US" dirty="0"/>
              <a:t>Understand the associations between physical activity and risk of obesity</a:t>
            </a:r>
          </a:p>
          <a:p>
            <a:r>
              <a:rPr lang="en-US" dirty="0"/>
              <a:t>Assess how total daily energy expenditure changes during weight gain or loss and how this relates to weight loss efficacy</a:t>
            </a:r>
          </a:p>
          <a:p>
            <a:r>
              <a:rPr lang="en-US" dirty="0"/>
              <a:t>Summarize the health benefits of exercise, independent of changes in energy expenditure</a:t>
            </a:r>
          </a:p>
        </p:txBody>
      </p:sp>
    </p:spTree>
    <p:extLst>
      <p:ext uri="{BB962C8B-B14F-4D97-AF65-F5344CB8AC3E}">
        <p14:creationId xmlns:p14="http://schemas.microsoft.com/office/powerpoint/2010/main" val="20460059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Energy Balance and Obesity</a:t>
            </a:r>
          </a:p>
        </p:txBody>
      </p:sp>
      <p:pic>
        <p:nvPicPr>
          <p:cNvPr id="3" name="Picture 2" descr="Energy Balanc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31648" y="3354375"/>
            <a:ext cx="4803648" cy="1944624"/>
          </a:xfrm>
          <a:prstGeom prst="rect">
            <a:avLst/>
          </a:prstGeom>
        </p:spPr>
      </p:pic>
      <p:pic>
        <p:nvPicPr>
          <p:cNvPr id="4" name="Picture 3" descr="Energy Balance - Gain.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27101" y="2301970"/>
            <a:ext cx="4541520" cy="3108960"/>
          </a:xfrm>
          <a:prstGeom prst="rect">
            <a:avLst/>
          </a:prstGeom>
        </p:spPr>
      </p:pic>
      <p:pic>
        <p:nvPicPr>
          <p:cNvPr id="5" name="Picture 4" descr="Energy Balance - Loss.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75869" y="2296869"/>
            <a:ext cx="4492752" cy="3108960"/>
          </a:xfrm>
          <a:prstGeom prst="rect">
            <a:avLst/>
          </a:prstGeom>
        </p:spPr>
      </p:pic>
      <p:sp>
        <p:nvSpPr>
          <p:cNvPr id="6" name="TextBox 5"/>
          <p:cNvSpPr txBox="1"/>
          <p:nvPr/>
        </p:nvSpPr>
        <p:spPr>
          <a:xfrm>
            <a:off x="3831649" y="5962952"/>
            <a:ext cx="4030257" cy="369332"/>
          </a:xfrm>
          <a:prstGeom prst="rect">
            <a:avLst/>
          </a:prstGeom>
          <a:noFill/>
        </p:spPr>
        <p:txBody>
          <a:bodyPr wrap="square" rtlCol="0">
            <a:spAutoFit/>
          </a:bodyPr>
          <a:lstStyle/>
          <a:p>
            <a:r>
              <a:rPr lang="en-US" dirty="0"/>
              <a:t>Positive Energy Balance – Weight Gain</a:t>
            </a:r>
          </a:p>
        </p:txBody>
      </p:sp>
      <p:sp>
        <p:nvSpPr>
          <p:cNvPr id="7" name="TextBox 6"/>
          <p:cNvSpPr txBox="1"/>
          <p:nvPr/>
        </p:nvSpPr>
        <p:spPr>
          <a:xfrm>
            <a:off x="3831649" y="5962952"/>
            <a:ext cx="4030257" cy="369332"/>
          </a:xfrm>
          <a:prstGeom prst="rect">
            <a:avLst/>
          </a:prstGeom>
          <a:noFill/>
        </p:spPr>
        <p:txBody>
          <a:bodyPr wrap="square" rtlCol="0">
            <a:spAutoFit/>
          </a:bodyPr>
          <a:lstStyle/>
          <a:p>
            <a:r>
              <a:rPr lang="en-US" dirty="0"/>
              <a:t>Negative Energy Balance – Weight Loss</a:t>
            </a:r>
          </a:p>
        </p:txBody>
      </p:sp>
    </p:spTree>
    <p:extLst>
      <p:ext uri="{BB962C8B-B14F-4D97-AF65-F5344CB8AC3E}">
        <p14:creationId xmlns:p14="http://schemas.microsoft.com/office/powerpoint/2010/main" val="504599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3" presetClass="entr" presetSubtype="1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blinds(horizontal)">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3" presetClass="exit" presetSubtype="10" fill="hold" grpId="1" nodeType="clickEffect">
                                  <p:stCondLst>
                                    <p:cond delay="0"/>
                                  </p:stCondLst>
                                  <p:childTnLst>
                                    <p:animEffect transition="out" filter="blinds(horizontal)">
                                      <p:cBhvr>
                                        <p:cTn id="15" dur="500"/>
                                        <p:tgtEl>
                                          <p:spTgt spid="6"/>
                                        </p:tgtEl>
                                      </p:cBhvr>
                                    </p:animEffect>
                                    <p:set>
                                      <p:cBhvr>
                                        <p:cTn id="16" dur="1" fill="hold">
                                          <p:stCondLst>
                                            <p:cond delay="499"/>
                                          </p:stCondLst>
                                        </p:cTn>
                                        <p:tgtEl>
                                          <p:spTgt spid="6"/>
                                        </p:tgtEl>
                                        <p:attrNameLst>
                                          <p:attrName>style.visibility</p:attrName>
                                        </p:attrNameLst>
                                      </p:cBhvr>
                                      <p:to>
                                        <p:strVal val="hidden"/>
                                      </p:to>
                                    </p:set>
                                  </p:childTnLst>
                                </p:cTn>
                              </p:par>
                              <p:par>
                                <p:cTn id="17" presetID="1" presetClass="exit" presetSubtype="0" fill="hold" nodeType="withEffect">
                                  <p:stCondLst>
                                    <p:cond delay="0"/>
                                  </p:stCondLst>
                                  <p:childTnLst>
                                    <p:set>
                                      <p:cBhvr>
                                        <p:cTn id="18" dur="1" fill="hold">
                                          <p:stCondLst>
                                            <p:cond delay="0"/>
                                          </p:stCondLst>
                                        </p:cTn>
                                        <p:tgtEl>
                                          <p:spTgt spid="4"/>
                                        </p:tgtEl>
                                        <p:attrNameLst>
                                          <p:attrName>style.visibility</p:attrName>
                                        </p:attrNameLst>
                                      </p:cBhvr>
                                      <p:to>
                                        <p:strVal val="hidden"/>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3" presetClass="entr" presetSubtype="1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blinds(horizontal)">
                                      <p:cBhvr>
                                        <p:cTn id="2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Relationship between activity and intake</a:t>
            </a:r>
          </a:p>
        </p:txBody>
      </p:sp>
      <p:pic>
        <p:nvPicPr>
          <p:cNvPr id="7" name="Picture 6"/>
          <p:cNvPicPr>
            <a:picLocks noChangeAspect="1"/>
          </p:cNvPicPr>
          <p:nvPr/>
        </p:nvPicPr>
        <p:blipFill>
          <a:blip r:embed="rId3"/>
          <a:stretch>
            <a:fillRect/>
          </a:stretch>
        </p:blipFill>
        <p:spPr>
          <a:xfrm>
            <a:off x="1487487" y="1319212"/>
            <a:ext cx="8585200" cy="3637979"/>
          </a:xfrm>
          <a:prstGeom prst="rect">
            <a:avLst/>
          </a:prstGeom>
        </p:spPr>
      </p:pic>
      <p:sp>
        <p:nvSpPr>
          <p:cNvPr id="8" name="TextBox 7"/>
          <p:cNvSpPr txBox="1"/>
          <p:nvPr/>
        </p:nvSpPr>
        <p:spPr>
          <a:xfrm>
            <a:off x="3328987" y="5157788"/>
            <a:ext cx="1204369" cy="369332"/>
          </a:xfrm>
          <a:prstGeom prst="rect">
            <a:avLst/>
          </a:prstGeom>
          <a:noFill/>
        </p:spPr>
        <p:txBody>
          <a:bodyPr wrap="none" rtlCol="0">
            <a:spAutoFit/>
          </a:bodyPr>
          <a:lstStyle/>
          <a:p>
            <a:r>
              <a:rPr lang="en-US" dirty="0"/>
              <a:t>Over a Day</a:t>
            </a:r>
          </a:p>
        </p:txBody>
      </p:sp>
      <p:sp>
        <p:nvSpPr>
          <p:cNvPr id="9" name="TextBox 8"/>
          <p:cNvSpPr txBox="1"/>
          <p:nvPr/>
        </p:nvSpPr>
        <p:spPr>
          <a:xfrm>
            <a:off x="7429500" y="5186363"/>
            <a:ext cx="1586525" cy="369332"/>
          </a:xfrm>
          <a:prstGeom prst="rect">
            <a:avLst/>
          </a:prstGeom>
          <a:noFill/>
        </p:spPr>
        <p:txBody>
          <a:bodyPr wrap="none" rtlCol="0">
            <a:spAutoFit/>
          </a:bodyPr>
          <a:lstStyle/>
          <a:p>
            <a:r>
              <a:rPr lang="en-US" dirty="0"/>
              <a:t>Over the Week</a:t>
            </a:r>
          </a:p>
        </p:txBody>
      </p:sp>
      <p:sp>
        <p:nvSpPr>
          <p:cNvPr id="10" name="Rectangle 9"/>
          <p:cNvSpPr/>
          <p:nvPr/>
        </p:nvSpPr>
        <p:spPr>
          <a:xfrm>
            <a:off x="5780087" y="1319212"/>
            <a:ext cx="4606926" cy="44100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1343026" y="5756292"/>
            <a:ext cx="9840912" cy="923330"/>
          </a:xfrm>
          <a:prstGeom prst="rect">
            <a:avLst/>
          </a:prstGeom>
          <a:noFill/>
        </p:spPr>
        <p:txBody>
          <a:bodyPr wrap="square" rtlCol="0">
            <a:spAutoFit/>
          </a:bodyPr>
          <a:lstStyle/>
          <a:p>
            <a:r>
              <a:rPr lang="en-US" dirty="0" err="1"/>
              <a:t>Edholm</a:t>
            </a:r>
            <a:r>
              <a:rPr lang="en-US" dirty="0"/>
              <a:t> OG. Energy balance in man studies carried out by the Division of Human Physiology, National Institute for Medical Research. </a:t>
            </a:r>
            <a:r>
              <a:rPr lang="en-US" b="1" dirty="0"/>
              <a:t>J Hum </a:t>
            </a:r>
            <a:r>
              <a:rPr lang="en-US" b="1" dirty="0" err="1"/>
              <a:t>Nutr</a:t>
            </a:r>
            <a:r>
              <a:rPr lang="en-US" b="1" dirty="0"/>
              <a:t>. </a:t>
            </a:r>
            <a:r>
              <a:rPr lang="en-US" dirty="0"/>
              <a:t>1977; 31: 413–31. </a:t>
            </a:r>
          </a:p>
          <a:p>
            <a:endParaRPr lang="en-US" dirty="0"/>
          </a:p>
        </p:txBody>
      </p:sp>
    </p:spTree>
    <p:extLst>
      <p:ext uri="{BB962C8B-B14F-4D97-AF65-F5344CB8AC3E}">
        <p14:creationId xmlns:p14="http://schemas.microsoft.com/office/powerpoint/2010/main" val="2431933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xit" presetSubtype="10" fill="hold" grpId="0" nodeType="clickEffect">
                                  <p:stCondLst>
                                    <p:cond delay="0"/>
                                  </p:stCondLst>
                                  <p:childTnLst>
                                    <p:animEffect transition="out" filter="blinds(horizontal)">
                                      <p:cBhvr>
                                        <p:cTn id="6" dur="500"/>
                                        <p:tgtEl>
                                          <p:spTgt spid="10"/>
                                        </p:tgtEl>
                                      </p:cBhvr>
                                    </p:animEffect>
                                    <p:set>
                                      <p:cBhvr>
                                        <p:cTn id="7" dur="1" fill="hold">
                                          <p:stCondLst>
                                            <p:cond delay="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Energy Expenditure, Heat and Oxygen Consumption</a:t>
            </a:r>
          </a:p>
        </p:txBody>
      </p:sp>
      <p:sp>
        <p:nvSpPr>
          <p:cNvPr id="5" name="Content Placeholder 4"/>
          <p:cNvSpPr>
            <a:spLocks noGrp="1"/>
          </p:cNvSpPr>
          <p:nvPr>
            <p:ph idx="1"/>
          </p:nvPr>
        </p:nvSpPr>
        <p:spPr/>
        <p:txBody>
          <a:bodyPr/>
          <a:lstStyle/>
          <a:p>
            <a:r>
              <a:rPr lang="en-US" dirty="0"/>
              <a:t>Energy cannot be created or destroyed but can be interconverted</a:t>
            </a:r>
          </a:p>
          <a:p>
            <a:r>
              <a:rPr lang="en-US" dirty="0"/>
              <a:t>Nutrients -&gt; ATP -&gt; Muscle Contraction </a:t>
            </a:r>
          </a:p>
          <a:p>
            <a:r>
              <a:rPr lang="en-US" dirty="0"/>
              <a:t>At each step some energy is lost as heat</a:t>
            </a:r>
          </a:p>
          <a:p>
            <a:r>
              <a:rPr lang="en-US" dirty="0"/>
              <a:t>Therefore fundamentally, energy expenditure is measured by heat generation, also known as </a:t>
            </a:r>
            <a:r>
              <a:rPr lang="en-US" b="1" dirty="0"/>
              <a:t>Thermogenesis</a:t>
            </a:r>
            <a:endParaRPr lang="en-US" dirty="0"/>
          </a:p>
        </p:txBody>
      </p:sp>
    </p:spTree>
    <p:extLst>
      <p:ext uri="{BB962C8B-B14F-4D97-AF65-F5344CB8AC3E}">
        <p14:creationId xmlns:p14="http://schemas.microsoft.com/office/powerpoint/2010/main" val="1348913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blinds(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blinds(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blinds(horizontal)">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blinds(horizontal)">
                                      <p:cBhvr>
                                        <p:cTn id="22"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heat and why is it relevant for energy expenditure?</a:t>
            </a:r>
          </a:p>
        </p:txBody>
      </p:sp>
      <p:pic>
        <p:nvPicPr>
          <p:cNvPr id="5" name="Picture 4"/>
          <p:cNvPicPr>
            <a:picLocks noChangeAspect="1"/>
          </p:cNvPicPr>
          <p:nvPr/>
        </p:nvPicPr>
        <p:blipFill>
          <a:blip r:embed="rId3"/>
          <a:stretch>
            <a:fillRect/>
          </a:stretch>
        </p:blipFill>
        <p:spPr>
          <a:xfrm>
            <a:off x="4283369" y="1172214"/>
            <a:ext cx="5397500" cy="4406900"/>
          </a:xfrm>
          <a:prstGeom prst="rect">
            <a:avLst/>
          </a:prstGeom>
        </p:spPr>
      </p:pic>
      <p:sp>
        <p:nvSpPr>
          <p:cNvPr id="6" name="TextBox 5"/>
          <p:cNvSpPr txBox="1"/>
          <p:nvPr/>
        </p:nvSpPr>
        <p:spPr>
          <a:xfrm>
            <a:off x="5410527" y="5416196"/>
            <a:ext cx="4270342" cy="923330"/>
          </a:xfrm>
          <a:prstGeom prst="rect">
            <a:avLst/>
          </a:prstGeom>
          <a:noFill/>
        </p:spPr>
        <p:txBody>
          <a:bodyPr wrap="square" rtlCol="0">
            <a:spAutoFit/>
          </a:bodyPr>
          <a:lstStyle/>
          <a:p>
            <a:r>
              <a:rPr lang="en-US" dirty="0"/>
              <a:t>Most of energy captured as </a:t>
            </a:r>
            <a:r>
              <a:rPr lang="en-US"/>
              <a:t>ATP/NADH/FADH</a:t>
            </a:r>
            <a:r>
              <a:rPr lang="en-US" baseline="-25000"/>
              <a:t>2</a:t>
            </a:r>
            <a:r>
              <a:rPr lang="en-US"/>
              <a:t> but for each reaction a small amount is released as heat</a:t>
            </a:r>
            <a:endParaRPr lang="en-US" baseline="-25000" dirty="0"/>
          </a:p>
        </p:txBody>
      </p:sp>
      <p:sp>
        <p:nvSpPr>
          <p:cNvPr id="11" name="TextBox 10"/>
          <p:cNvSpPr txBox="1"/>
          <p:nvPr/>
        </p:nvSpPr>
        <p:spPr>
          <a:xfrm>
            <a:off x="273378" y="2196445"/>
            <a:ext cx="4009992" cy="2585323"/>
          </a:xfrm>
          <a:prstGeom prst="rect">
            <a:avLst/>
          </a:prstGeom>
          <a:noFill/>
        </p:spPr>
        <p:txBody>
          <a:bodyPr wrap="square" rtlCol="0">
            <a:spAutoFit/>
          </a:bodyPr>
          <a:lstStyle/>
          <a:p>
            <a:r>
              <a:rPr lang="en-US" b="1" dirty="0"/>
              <a:t>Thermogenesi</a:t>
            </a:r>
            <a:r>
              <a:rPr lang="en-US" dirty="0"/>
              <a:t>s is the generation of heat from metabolic processes.  </a:t>
            </a:r>
          </a:p>
          <a:p>
            <a:endParaRPr lang="en-US" dirty="0"/>
          </a:p>
          <a:p>
            <a:r>
              <a:rPr lang="en-US" b="1" dirty="0"/>
              <a:t>Metabolic efficiency </a:t>
            </a:r>
            <a:r>
              <a:rPr lang="en-US" dirty="0"/>
              <a:t>is the percent of energy intake that is stored</a:t>
            </a:r>
          </a:p>
          <a:p>
            <a:endParaRPr lang="en-US" dirty="0"/>
          </a:p>
          <a:p>
            <a:r>
              <a:rPr lang="en-US" b="1" dirty="0"/>
              <a:t>Metabolic inefficiency </a:t>
            </a:r>
            <a:r>
              <a:rPr lang="en-US" dirty="0"/>
              <a:t>is the percent of energy intake that is released (either as heat, or excreted)</a:t>
            </a:r>
          </a:p>
        </p:txBody>
      </p:sp>
    </p:spTree>
    <p:extLst>
      <p:ext uri="{BB962C8B-B14F-4D97-AF65-F5344CB8AC3E}">
        <p14:creationId xmlns:p14="http://schemas.microsoft.com/office/powerpoint/2010/main" val="926322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1">
                                            <p:txEl>
                                              <p:pRg st="2" end="2"/>
                                            </p:txEl>
                                          </p:spTgt>
                                        </p:tgtEl>
                                        <p:attrNameLst>
                                          <p:attrName>style.visibility</p:attrName>
                                        </p:attrNameLst>
                                      </p:cBhvr>
                                      <p:to>
                                        <p:strVal val="visible"/>
                                      </p:to>
                                    </p:set>
                                    <p:animEffect transition="in" filter="blinds(horizontal)">
                                      <p:cBhvr>
                                        <p:cTn id="7" dur="500"/>
                                        <p:tgtEl>
                                          <p:spTgt spid="11">
                                            <p:txEl>
                                              <p:pRg st="2" end="2"/>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11">
                                            <p:txEl>
                                              <p:pRg st="4" end="4"/>
                                            </p:txEl>
                                          </p:spTgt>
                                        </p:tgtEl>
                                        <p:attrNameLst>
                                          <p:attrName>style.visibility</p:attrName>
                                        </p:attrNameLst>
                                      </p:cBhvr>
                                      <p:to>
                                        <p:strVal val="visible"/>
                                      </p:to>
                                    </p:set>
                                    <p:animEffect transition="in" filter="blinds(horizontal)">
                                      <p:cBhvr>
                                        <p:cTn id="10" dur="500"/>
                                        <p:tgtEl>
                                          <p:spTgt spid="1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Parts of the Metabolic Rate Metabolic Rate</a:t>
            </a:r>
          </a:p>
        </p:txBody>
      </p:sp>
      <p:pic>
        <p:nvPicPr>
          <p:cNvPr id="6" name="Picture 5"/>
          <p:cNvPicPr>
            <a:picLocks noChangeAspect="1"/>
          </p:cNvPicPr>
          <p:nvPr/>
        </p:nvPicPr>
        <p:blipFill>
          <a:blip r:embed="rId3"/>
          <a:stretch>
            <a:fillRect/>
          </a:stretch>
        </p:blipFill>
        <p:spPr>
          <a:xfrm>
            <a:off x="418214" y="1565432"/>
            <a:ext cx="7197377" cy="4177852"/>
          </a:xfrm>
          <a:prstGeom prst="rect">
            <a:avLst/>
          </a:prstGeom>
        </p:spPr>
      </p:pic>
      <p:sp>
        <p:nvSpPr>
          <p:cNvPr id="7" name="Rectangle 6"/>
          <p:cNvSpPr/>
          <p:nvPr/>
        </p:nvSpPr>
        <p:spPr>
          <a:xfrm>
            <a:off x="4410169" y="1421810"/>
            <a:ext cx="4463902" cy="5167312"/>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418214" y="5929899"/>
            <a:ext cx="11355572" cy="923330"/>
          </a:xfrm>
          <a:prstGeom prst="rect">
            <a:avLst/>
          </a:prstGeom>
          <a:noFill/>
        </p:spPr>
        <p:txBody>
          <a:bodyPr wrap="square" rtlCol="0">
            <a:spAutoFit/>
          </a:bodyPr>
          <a:lstStyle/>
          <a:p>
            <a:r>
              <a:rPr lang="en-US" b="1" dirty="0">
                <a:effectLst/>
              </a:rPr>
              <a:t>Maclean PS, </a:t>
            </a:r>
            <a:r>
              <a:rPr lang="en-US" b="1" dirty="0" err="1">
                <a:effectLst/>
              </a:rPr>
              <a:t>Bergouignan</a:t>
            </a:r>
            <a:r>
              <a:rPr lang="en-US" b="1" dirty="0">
                <a:effectLst/>
              </a:rPr>
              <a:t> A, Cornier M-A, Jackman MR.</a:t>
            </a:r>
            <a:r>
              <a:rPr lang="en-US" dirty="0">
                <a:effectLst/>
              </a:rPr>
              <a:t> Biology’s response to dieting: the impetus for weight regain. </a:t>
            </a:r>
            <a:r>
              <a:rPr lang="en-US" i="1" dirty="0">
                <a:effectLst/>
              </a:rPr>
              <a:t>Am. J. Physiol. </a:t>
            </a:r>
            <a:r>
              <a:rPr lang="en-US" i="1" dirty="0" err="1">
                <a:effectLst/>
              </a:rPr>
              <a:t>Regul</a:t>
            </a:r>
            <a:r>
              <a:rPr lang="en-US" i="1" dirty="0">
                <a:effectLst/>
              </a:rPr>
              <a:t>. </a:t>
            </a:r>
            <a:r>
              <a:rPr lang="en-US" i="1" dirty="0" err="1">
                <a:effectLst/>
              </a:rPr>
              <a:t>Integr</a:t>
            </a:r>
            <a:r>
              <a:rPr lang="en-US" i="1" dirty="0">
                <a:effectLst/>
              </a:rPr>
              <a:t>. Comp. Physiol.</a:t>
            </a:r>
            <a:r>
              <a:rPr lang="en-US" dirty="0">
                <a:effectLst/>
              </a:rPr>
              <a:t> 2011;301(3):R581–R600. </a:t>
            </a:r>
            <a:r>
              <a:rPr lang="es-ES_tradnl" dirty="0">
                <a:effectLst/>
                <a:hlinkClick r:id="rId4"/>
              </a:rPr>
              <a:t>http://dx.doi.org/10.1152/ajpregu.00755.2010</a:t>
            </a:r>
            <a:endParaRPr lang="en-US" dirty="0">
              <a:effectLst/>
            </a:endParaRPr>
          </a:p>
          <a:p>
            <a:endParaRPr lang="en-US" dirty="0"/>
          </a:p>
        </p:txBody>
      </p:sp>
      <p:graphicFrame>
        <p:nvGraphicFramePr>
          <p:cNvPr id="9" name="Content Placeholder 3"/>
          <p:cNvGraphicFramePr>
            <a:graphicFrameLocks noGrp="1"/>
          </p:cNvGraphicFramePr>
          <p:nvPr>
            <p:ph idx="1"/>
            <p:extLst>
              <p:ext uri="{D42A27DB-BD31-4B8C-83A1-F6EECF244321}">
                <p14:modId xmlns:p14="http://schemas.microsoft.com/office/powerpoint/2010/main" val="1707502311"/>
              </p:ext>
            </p:extLst>
          </p:nvPr>
        </p:nvGraphicFramePr>
        <p:xfrm>
          <a:off x="4928460" y="1580526"/>
          <a:ext cx="6425340" cy="4048383"/>
        </p:xfrm>
        <a:graphic>
          <a:graphicData uri="http://schemas.openxmlformats.org/drawingml/2006/table">
            <a:tbl>
              <a:tblPr firstRow="1" bandRow="1">
                <a:tableStyleId>{5C22544A-7EE6-4342-B048-85BDC9FD1C3A}</a:tableStyleId>
              </a:tblPr>
              <a:tblGrid>
                <a:gridCol w="3212670">
                  <a:extLst>
                    <a:ext uri="{9D8B030D-6E8A-4147-A177-3AD203B41FA5}">
                      <a16:colId xmlns:a16="http://schemas.microsoft.com/office/drawing/2014/main" val="20000"/>
                    </a:ext>
                  </a:extLst>
                </a:gridCol>
                <a:gridCol w="3212670">
                  <a:extLst>
                    <a:ext uri="{9D8B030D-6E8A-4147-A177-3AD203B41FA5}">
                      <a16:colId xmlns:a16="http://schemas.microsoft.com/office/drawing/2014/main" val="20001"/>
                    </a:ext>
                  </a:extLst>
                </a:gridCol>
              </a:tblGrid>
              <a:tr h="953221">
                <a:tc>
                  <a:txBody>
                    <a:bodyPr/>
                    <a:lstStyle/>
                    <a:p>
                      <a:r>
                        <a:rPr lang="en-US" sz="2400" dirty="0"/>
                        <a:t>Energy Expenditure Component</a:t>
                      </a:r>
                    </a:p>
                  </a:txBody>
                  <a:tcPr/>
                </a:tc>
                <a:tc>
                  <a:txBody>
                    <a:bodyPr/>
                    <a:lstStyle/>
                    <a:p>
                      <a:r>
                        <a:rPr lang="en-US" sz="2400" dirty="0"/>
                        <a:t>Increased</a:t>
                      </a:r>
                      <a:r>
                        <a:rPr lang="en-US" sz="2400" baseline="0" dirty="0"/>
                        <a:t> by</a:t>
                      </a:r>
                      <a:endParaRPr lang="en-US" sz="2400" dirty="0"/>
                    </a:p>
                  </a:txBody>
                  <a:tcPr/>
                </a:tc>
                <a:extLst>
                  <a:ext uri="{0D108BD9-81ED-4DB2-BD59-A6C34878D82A}">
                    <a16:rowId xmlns:a16="http://schemas.microsoft.com/office/drawing/2014/main" val="10000"/>
                  </a:ext>
                </a:extLst>
              </a:tr>
              <a:tr h="953221">
                <a:tc>
                  <a:txBody>
                    <a:bodyPr/>
                    <a:lstStyle/>
                    <a:p>
                      <a:r>
                        <a:rPr lang="en-US" sz="2400" baseline="0" dirty="0"/>
                        <a:t>Exercise Activity Thermogenesis (NEAT/EAT)</a:t>
                      </a:r>
                      <a:endParaRPr lang="en-US" sz="2400" dirty="0"/>
                    </a:p>
                  </a:txBody>
                  <a:tcPr/>
                </a:tc>
                <a:tc>
                  <a:txBody>
                    <a:bodyPr/>
                    <a:lstStyle/>
                    <a:p>
                      <a:r>
                        <a:rPr lang="en-US" sz="2400" dirty="0"/>
                        <a:t>Exercise and movement</a:t>
                      </a:r>
                    </a:p>
                  </a:txBody>
                  <a:tcPr/>
                </a:tc>
                <a:extLst>
                  <a:ext uri="{0D108BD9-81ED-4DB2-BD59-A6C34878D82A}">
                    <a16:rowId xmlns:a16="http://schemas.microsoft.com/office/drawing/2014/main" val="10001"/>
                  </a:ext>
                </a:extLst>
              </a:tr>
              <a:tr h="953221">
                <a:tc>
                  <a:txBody>
                    <a:bodyPr/>
                    <a:lstStyle/>
                    <a:p>
                      <a:r>
                        <a:rPr lang="en-US" sz="2400" dirty="0"/>
                        <a:t>Thermic</a:t>
                      </a:r>
                      <a:r>
                        <a:rPr lang="en-US" sz="2400" baseline="0" dirty="0"/>
                        <a:t> Effect of Food</a:t>
                      </a:r>
                    </a:p>
                    <a:p>
                      <a:r>
                        <a:rPr lang="en-US" sz="2400" baseline="0" dirty="0"/>
                        <a:t>(TEF)</a:t>
                      </a:r>
                      <a:endParaRPr lang="en-US" sz="2400" dirty="0"/>
                    </a:p>
                  </a:txBody>
                  <a:tcPr/>
                </a:tc>
                <a:tc>
                  <a:txBody>
                    <a:bodyPr/>
                    <a:lstStyle/>
                    <a:p>
                      <a:r>
                        <a:rPr lang="en-US" sz="2400" dirty="0"/>
                        <a:t>Protein in Meal, Insulin Sensitivity,</a:t>
                      </a:r>
                      <a:r>
                        <a:rPr lang="en-US" sz="2400" baseline="0" dirty="0"/>
                        <a:t> Meal Size</a:t>
                      </a:r>
                      <a:endParaRPr lang="en-US" sz="2400" dirty="0"/>
                    </a:p>
                  </a:txBody>
                  <a:tcPr/>
                </a:tc>
                <a:extLst>
                  <a:ext uri="{0D108BD9-81ED-4DB2-BD59-A6C34878D82A}">
                    <a16:rowId xmlns:a16="http://schemas.microsoft.com/office/drawing/2014/main" val="10002"/>
                  </a:ext>
                </a:extLst>
              </a:tr>
              <a:tr h="953221">
                <a:tc>
                  <a:txBody>
                    <a:bodyPr/>
                    <a:lstStyle/>
                    <a:p>
                      <a:r>
                        <a:rPr lang="en-US" sz="2400" baseline="0" dirty="0"/>
                        <a:t>Basal Metabolic Rate</a:t>
                      </a:r>
                      <a:endParaRPr lang="en-US" sz="2400" dirty="0"/>
                    </a:p>
                  </a:txBody>
                  <a:tcPr/>
                </a:tc>
                <a:tc>
                  <a:txBody>
                    <a:bodyPr/>
                    <a:lstStyle/>
                    <a:p>
                      <a:r>
                        <a:rPr lang="en-US" sz="2400" dirty="0"/>
                        <a:t>Young Age, Sex (M), Lean Mass,</a:t>
                      </a:r>
                      <a:r>
                        <a:rPr lang="en-US" sz="2400" baseline="0" dirty="0"/>
                        <a:t> Set Point</a:t>
                      </a:r>
                      <a:endParaRPr lang="en-US" sz="2400" dirty="0"/>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467108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E51B04-4B90-204D-978F-077B374C5C54}"/>
              </a:ext>
            </a:extLst>
          </p:cNvPr>
          <p:cNvSpPr>
            <a:spLocks noGrp="1"/>
          </p:cNvSpPr>
          <p:nvPr>
            <p:ph type="title"/>
          </p:nvPr>
        </p:nvSpPr>
        <p:spPr/>
        <p:txBody>
          <a:bodyPr/>
          <a:lstStyle/>
          <a:p>
            <a:r>
              <a:rPr lang="en-US" dirty="0"/>
              <a:t>An organ-centered view of metabolism</a:t>
            </a:r>
          </a:p>
        </p:txBody>
      </p:sp>
      <p:pic>
        <p:nvPicPr>
          <p:cNvPr id="4" name="Picture 3">
            <a:extLst>
              <a:ext uri="{FF2B5EF4-FFF2-40B4-BE49-F238E27FC236}">
                <a16:creationId xmlns:a16="http://schemas.microsoft.com/office/drawing/2014/main" id="{3F26D8CE-D078-9C49-8A17-39BAD9E434A5}"/>
              </a:ext>
            </a:extLst>
          </p:cNvPr>
          <p:cNvPicPr>
            <a:picLocks noChangeAspect="1"/>
          </p:cNvPicPr>
          <p:nvPr/>
        </p:nvPicPr>
        <p:blipFill>
          <a:blip r:embed="rId3"/>
          <a:stretch>
            <a:fillRect/>
          </a:stretch>
        </p:blipFill>
        <p:spPr>
          <a:xfrm>
            <a:off x="635000" y="1301750"/>
            <a:ext cx="10922000" cy="4254500"/>
          </a:xfrm>
          <a:prstGeom prst="rect">
            <a:avLst/>
          </a:prstGeom>
        </p:spPr>
      </p:pic>
    </p:spTree>
    <p:extLst>
      <p:ext uri="{BB962C8B-B14F-4D97-AF65-F5344CB8AC3E}">
        <p14:creationId xmlns:p14="http://schemas.microsoft.com/office/powerpoint/2010/main" val="9431976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DB0ADA-5E48-B448-A77F-46DDBA62BFA0}"/>
              </a:ext>
            </a:extLst>
          </p:cNvPr>
          <p:cNvSpPr>
            <a:spLocks noGrp="1"/>
          </p:cNvSpPr>
          <p:nvPr>
            <p:ph type="title"/>
          </p:nvPr>
        </p:nvSpPr>
        <p:spPr/>
        <p:txBody>
          <a:bodyPr/>
          <a:lstStyle/>
          <a:p>
            <a:r>
              <a:rPr lang="en-US" dirty="0"/>
              <a:t>Diet Induced Thermogenesis</a:t>
            </a:r>
          </a:p>
        </p:txBody>
      </p:sp>
      <p:pic>
        <p:nvPicPr>
          <p:cNvPr id="4" name="Picture 3">
            <a:extLst>
              <a:ext uri="{FF2B5EF4-FFF2-40B4-BE49-F238E27FC236}">
                <a16:creationId xmlns:a16="http://schemas.microsoft.com/office/drawing/2014/main" id="{45113F1B-B99B-3542-B939-0BBE1E66BD87}"/>
              </a:ext>
            </a:extLst>
          </p:cNvPr>
          <p:cNvPicPr>
            <a:picLocks noChangeAspect="1"/>
          </p:cNvPicPr>
          <p:nvPr/>
        </p:nvPicPr>
        <p:blipFill>
          <a:blip r:embed="rId3"/>
          <a:stretch>
            <a:fillRect/>
          </a:stretch>
        </p:blipFill>
        <p:spPr>
          <a:xfrm>
            <a:off x="1866900" y="1495426"/>
            <a:ext cx="6858000" cy="5143500"/>
          </a:xfrm>
          <a:prstGeom prst="rect">
            <a:avLst/>
          </a:prstGeom>
        </p:spPr>
      </p:pic>
      <p:sp>
        <p:nvSpPr>
          <p:cNvPr id="5" name="TextBox 4">
            <a:extLst>
              <a:ext uri="{FF2B5EF4-FFF2-40B4-BE49-F238E27FC236}">
                <a16:creationId xmlns:a16="http://schemas.microsoft.com/office/drawing/2014/main" id="{7A227760-2967-9F44-A72B-8877F2FEABDC}"/>
              </a:ext>
            </a:extLst>
          </p:cNvPr>
          <p:cNvSpPr txBox="1"/>
          <p:nvPr/>
        </p:nvSpPr>
        <p:spPr>
          <a:xfrm>
            <a:off x="9372601" y="2743200"/>
            <a:ext cx="1981200" cy="1477328"/>
          </a:xfrm>
          <a:prstGeom prst="rect">
            <a:avLst/>
          </a:prstGeom>
          <a:noFill/>
        </p:spPr>
        <p:txBody>
          <a:bodyPr wrap="square" rtlCol="0">
            <a:spAutoFit/>
          </a:bodyPr>
          <a:lstStyle/>
          <a:p>
            <a:r>
              <a:rPr lang="en-US" dirty="0"/>
              <a:t>Increased with bigger meals, insulin sensitivity and the amount of protein in a meal</a:t>
            </a:r>
          </a:p>
        </p:txBody>
      </p:sp>
    </p:spTree>
    <p:extLst>
      <p:ext uri="{BB962C8B-B14F-4D97-AF65-F5344CB8AC3E}">
        <p14:creationId xmlns:p14="http://schemas.microsoft.com/office/powerpoint/2010/main" val="351777527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1495</TotalTime>
  <Words>1996</Words>
  <Application>Microsoft Macintosh PowerPoint</Application>
  <PresentationFormat>Widescreen</PresentationFormat>
  <Paragraphs>179</Paragraphs>
  <Slides>29</Slides>
  <Notes>29</Notes>
  <HiddenSlides>1</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29</vt:i4>
      </vt:variant>
    </vt:vector>
  </HeadingPairs>
  <TitlesOfParts>
    <vt:vector size="33" baseType="lpstr">
      <vt:lpstr>Arial</vt:lpstr>
      <vt:lpstr>Calibri</vt:lpstr>
      <vt:lpstr>Calibri Light</vt:lpstr>
      <vt:lpstr>Office Theme</vt:lpstr>
      <vt:lpstr>Physical Activity and Energy Expenditure</vt:lpstr>
      <vt:lpstr>Learning Objectives</vt:lpstr>
      <vt:lpstr>Energy Balance and Obesity</vt:lpstr>
      <vt:lpstr>Relationship between activity and intake</vt:lpstr>
      <vt:lpstr>Energy Expenditure, Heat and Oxygen Consumption</vt:lpstr>
      <vt:lpstr>What is heat and why is it relevant for energy expenditure?</vt:lpstr>
      <vt:lpstr>Parts of the Metabolic Rate Metabolic Rate</vt:lpstr>
      <vt:lpstr>An organ-centered view of metabolism</vt:lpstr>
      <vt:lpstr>Diet Induced Thermogenesis</vt:lpstr>
      <vt:lpstr>Parts of the Metabolic Rate Metabolic Rate</vt:lpstr>
      <vt:lpstr>How do we measure metabolic rates?</vt:lpstr>
      <vt:lpstr>Think, Pair, Share: Strengths and Limitations of Indirect Calorimetry vs Doubly Labelled Water</vt:lpstr>
      <vt:lpstr>Major Determinants of Energy Expenditure</vt:lpstr>
      <vt:lpstr>Hereditability of Basal Metabolic Rate</vt:lpstr>
      <vt:lpstr>Estimating Total Daily Energy Expenditure</vt:lpstr>
      <vt:lpstr>Homework before next class</vt:lpstr>
      <vt:lpstr>Trends in Physical Activity</vt:lpstr>
      <vt:lpstr>Trends in Workplace Physical Activity</vt:lpstr>
      <vt:lpstr>Leisure Time Physical Activity</vt:lpstr>
      <vt:lpstr>Effectiveness of Physical Activity in Weight Loss</vt:lpstr>
      <vt:lpstr>How do you think over-eating alters the basal metabolic rate?</vt:lpstr>
      <vt:lpstr>Over/underfeeding and metabolic rates</vt:lpstr>
      <vt:lpstr>The Biggest Loser Follow-Up Study</vt:lpstr>
      <vt:lpstr>Consider in pairs the repercussions of this metabolic adaptation for weight loss</vt:lpstr>
      <vt:lpstr>Benefits of Physical Exercise</vt:lpstr>
      <vt:lpstr>Physical Activity Independently Reduces Mortality Risk</vt:lpstr>
      <vt:lpstr>Back to the Biggest Loser Cohort </vt:lpstr>
      <vt:lpstr>Why are activity levels the most predictive of sustained weight loss post diet?</vt:lpstr>
      <vt:lpstr>Learning Objectives</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Metabolic Control Systems</dc:title>
  <dc:creator>Dave Bridges</dc:creator>
  <cp:lastModifiedBy>Dave Bridges</cp:lastModifiedBy>
  <cp:revision>114</cp:revision>
  <cp:lastPrinted>2018-09-25T17:48:50Z</cp:lastPrinted>
  <dcterms:created xsi:type="dcterms:W3CDTF">2016-09-05T11:19:01Z</dcterms:created>
  <dcterms:modified xsi:type="dcterms:W3CDTF">2018-09-25T17:48:52Z</dcterms:modified>
</cp:coreProperties>
</file>